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1"/>
  </p:notesMasterIdLst>
  <p:handoutMasterIdLst>
    <p:handoutMasterId r:id="rId22"/>
  </p:handoutMasterIdLst>
  <p:sldIdLst>
    <p:sldId id="283" r:id="rId5"/>
    <p:sldId id="284" r:id="rId6"/>
    <p:sldId id="298" r:id="rId7"/>
    <p:sldId id="286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3" r:id="rId17"/>
    <p:sldId id="299" r:id="rId18"/>
    <p:sldId id="259" r:id="rId19"/>
    <p:sldId id="273" r:id="rId2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224107" initials="A" lastIdx="10" clrIdx="0">
    <p:extLst>
      <p:ext uri="{19B8F6BF-5375-455C-9EA6-DF929625EA0E}">
        <p15:presenceInfo xmlns:p15="http://schemas.microsoft.com/office/powerpoint/2012/main" userId="n224107" providerId="None"/>
      </p:ext>
    </p:extLst>
  </p:cmAuthor>
  <p:cmAuthor id="2" name="D623667" initials="A" lastIdx="8" clrIdx="1">
    <p:extLst>
      <p:ext uri="{19B8F6BF-5375-455C-9EA6-DF929625EA0E}">
        <p15:presenceInfo xmlns:p15="http://schemas.microsoft.com/office/powerpoint/2012/main" userId="D62366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99"/>
    <a:srgbClr val="003399"/>
    <a:srgbClr val="006600"/>
    <a:srgbClr val="FF0000"/>
    <a:srgbClr val="FFCC99"/>
    <a:srgbClr val="339933"/>
    <a:srgbClr val="0066CC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923" autoAdjust="0"/>
  </p:normalViewPr>
  <p:slideViewPr>
    <p:cSldViewPr>
      <p:cViewPr varScale="1">
        <p:scale>
          <a:sx n="107" d="100"/>
          <a:sy n="107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ñigo Osés" userId="10395f99-b413-456b-b9a7-061d4ad6d05c" providerId="ADAL" clId="{A4730556-AE81-428E-B288-D9FF879DDB81}"/>
    <pc:docChg chg="delSld modSld">
      <pc:chgData name="Iñigo Osés" userId="10395f99-b413-456b-b9a7-061d4ad6d05c" providerId="ADAL" clId="{A4730556-AE81-428E-B288-D9FF879DDB81}" dt="2022-11-22T11:12:38.014" v="3" actId="47"/>
      <pc:docMkLst>
        <pc:docMk/>
      </pc:docMkLst>
      <pc:sldChg chg="del">
        <pc:chgData name="Iñigo Osés" userId="10395f99-b413-456b-b9a7-061d4ad6d05c" providerId="ADAL" clId="{A4730556-AE81-428E-B288-D9FF879DDB81}" dt="2022-11-22T11:12:38.014" v="3" actId="47"/>
        <pc:sldMkLst>
          <pc:docMk/>
          <pc:sldMk cId="2510248901" sldId="302"/>
        </pc:sldMkLst>
      </pc:sldChg>
      <pc:sldChg chg="modSp mod">
        <pc:chgData name="Iñigo Osés" userId="10395f99-b413-456b-b9a7-061d4ad6d05c" providerId="ADAL" clId="{A4730556-AE81-428E-B288-D9FF879DDB81}" dt="2022-11-22T11:12:21.507" v="1" actId="6549"/>
        <pc:sldMkLst>
          <pc:docMk/>
          <pc:sldMk cId="4137210067" sldId="310"/>
        </pc:sldMkLst>
        <pc:spChg chg="mod">
          <ac:chgData name="Iñigo Osés" userId="10395f99-b413-456b-b9a7-061d4ad6d05c" providerId="ADAL" clId="{A4730556-AE81-428E-B288-D9FF879DDB81}" dt="2022-11-22T11:12:19.212" v="0" actId="6549"/>
          <ac:spMkLst>
            <pc:docMk/>
            <pc:sldMk cId="4137210067" sldId="310"/>
            <ac:spMk id="7" creationId="{986209A7-7638-6704-A999-10202D6FCF8C}"/>
          </ac:spMkLst>
        </pc:spChg>
        <pc:spChg chg="mod">
          <ac:chgData name="Iñigo Osés" userId="10395f99-b413-456b-b9a7-061d4ad6d05c" providerId="ADAL" clId="{A4730556-AE81-428E-B288-D9FF879DDB81}" dt="2022-11-22T11:12:21.507" v="1" actId="6549"/>
          <ac:spMkLst>
            <pc:docMk/>
            <pc:sldMk cId="4137210067" sldId="310"/>
            <ac:spMk id="9" creationId="{462B5401-5A59-246C-2DB5-A86376AEBEC3}"/>
          </ac:spMkLst>
        </pc:spChg>
      </pc:sldChg>
      <pc:sldChg chg="del">
        <pc:chgData name="Iñigo Osés" userId="10395f99-b413-456b-b9a7-061d4ad6d05c" providerId="ADAL" clId="{A4730556-AE81-428E-B288-D9FF879DDB81}" dt="2022-11-22T11:12:33.351" v="2" actId="47"/>
        <pc:sldMkLst>
          <pc:docMk/>
          <pc:sldMk cId="2601156" sldId="312"/>
        </pc:sldMkLst>
      </pc:sldChg>
    </pc:docChg>
  </pc:docChgLst>
  <pc:docChgLst>
    <pc:chgData name="Iñigo Osés" userId="10395f99-b413-456b-b9a7-061d4ad6d05c" providerId="ADAL" clId="{0E4A7694-9EA3-4C76-BB01-EB8C3A79DB6D}"/>
    <pc:docChg chg="modSld">
      <pc:chgData name="Iñigo Osés" userId="10395f99-b413-456b-b9a7-061d4ad6d05c" providerId="ADAL" clId="{0E4A7694-9EA3-4C76-BB01-EB8C3A79DB6D}" dt="2022-11-22T15:23:45.414" v="7" actId="20577"/>
      <pc:docMkLst>
        <pc:docMk/>
      </pc:docMkLst>
      <pc:sldChg chg="modSp mod">
        <pc:chgData name="Iñigo Osés" userId="10395f99-b413-456b-b9a7-061d4ad6d05c" providerId="ADAL" clId="{0E4A7694-9EA3-4C76-BB01-EB8C3A79DB6D}" dt="2022-11-22T15:23:45.414" v="7" actId="20577"/>
        <pc:sldMkLst>
          <pc:docMk/>
          <pc:sldMk cId="3877845028" sldId="299"/>
        </pc:sldMkLst>
        <pc:spChg chg="mod">
          <ac:chgData name="Iñigo Osés" userId="10395f99-b413-456b-b9a7-061d4ad6d05c" providerId="ADAL" clId="{0E4A7694-9EA3-4C76-BB01-EB8C3A79DB6D}" dt="2022-11-22T15:23:45.414" v="7" actId="20577"/>
          <ac:spMkLst>
            <pc:docMk/>
            <pc:sldMk cId="3877845028" sldId="29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37AEF7D-CD04-46B4-9BDD-8675B5688EB0}" type="datetimeFigureOut">
              <a:rPr lang="es-ES"/>
              <a:pPr>
                <a:defRPr/>
              </a:pPr>
              <a:t>22/11/2022</a:t>
            </a:fld>
            <a:endParaRPr lang="es-E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CC93BA-5353-41A7-88D0-959718F859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57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7489BD-F1FE-40C7-9FCD-BC411A0C7F2B}" type="datetimeFigureOut">
              <a:rPr lang="es-ES"/>
              <a:pPr>
                <a:defRPr/>
              </a:pPr>
              <a:t>22/11/2022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4974695-F644-440E-91E2-5F227061EB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7903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74695-F644-440E-91E2-5F227061EB47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716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74695-F644-440E-91E2-5F227061EB47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271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74695-F644-440E-91E2-5F227061EB47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597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74695-F644-440E-91E2-5F227061EB47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790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905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0 CuadroTexto"/>
          <p:cNvSpPr txBox="1">
            <a:spLocks noChangeArrowheads="1"/>
          </p:cNvSpPr>
          <p:nvPr/>
        </p:nvSpPr>
        <p:spPr bwMode="auto">
          <a:xfrm>
            <a:off x="2555875" y="6392863"/>
            <a:ext cx="403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sz="800" dirty="0" err="1"/>
              <a:t>Eraldaketa</a:t>
            </a:r>
            <a:r>
              <a:rPr lang="es-ES" sz="800" dirty="0"/>
              <a:t> </a:t>
            </a:r>
            <a:r>
              <a:rPr lang="es-ES" sz="800" dirty="0" err="1"/>
              <a:t>Digitaleko</a:t>
            </a:r>
            <a:r>
              <a:rPr lang="es-ES" sz="800" dirty="0"/>
              <a:t> </a:t>
            </a:r>
            <a:r>
              <a:rPr lang="es-ES" sz="800" dirty="0" err="1"/>
              <a:t>Zuzendaritza</a:t>
            </a:r>
            <a:r>
              <a:rPr lang="es-ES" sz="800" dirty="0"/>
              <a:t> </a:t>
            </a:r>
            <a:r>
              <a:rPr lang="es-ES" sz="800" dirty="0" err="1"/>
              <a:t>Nagusia</a:t>
            </a:r>
            <a:endParaRPr lang="es-ES" sz="800" dirty="0"/>
          </a:p>
          <a:p>
            <a:pPr eaLnBrk="1" hangingPunct="1">
              <a:defRPr/>
            </a:pPr>
            <a:r>
              <a:rPr lang="es-ES" sz="800" dirty="0"/>
              <a:t>Dirección General de Transformación Digital</a:t>
            </a:r>
          </a:p>
        </p:txBody>
      </p:sp>
      <p:pic>
        <p:nvPicPr>
          <p:cNvPr id="6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96838"/>
            <a:ext cx="1651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11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2715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006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228907-C10D-4C1E-ACE4-8A6056D31CF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160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40513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EF84B-CFAA-419C-A067-3E6E79A9401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611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616C4A-0FAB-49E6-B918-F9316616C42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34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3EE89A-B48D-4583-825A-3FCA0009042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4053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04C592-2C30-4473-961A-4EB4F70947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163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EFD0A3-B5AF-426D-9809-1C2D92F1A78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608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0CF3F-22AF-4357-A5DC-57C5EE14637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16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09EB85-CC45-4FA6-B1E9-9B14AFB4D72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899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0A97A6-FE7B-4A2C-BF24-6BA37664BF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6796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15486A-637B-4FFE-B117-A4946659503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126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107950" y="115888"/>
            <a:ext cx="8928100" cy="6553200"/>
          </a:xfrm>
          <a:prstGeom prst="roundRect">
            <a:avLst>
              <a:gd name="adj" fmla="val 343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495" name="19 CuadroTexto"/>
          <p:cNvSpPr txBox="1">
            <a:spLocks noChangeArrowheads="1"/>
          </p:cNvSpPr>
          <p:nvPr/>
        </p:nvSpPr>
        <p:spPr bwMode="auto">
          <a:xfrm>
            <a:off x="755650" y="6407150"/>
            <a:ext cx="7561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sz="800" dirty="0" err="1"/>
              <a:t>Eraldaketa</a:t>
            </a:r>
            <a:r>
              <a:rPr lang="es-ES" sz="800" dirty="0"/>
              <a:t> </a:t>
            </a:r>
            <a:r>
              <a:rPr lang="es-ES" sz="800" dirty="0" err="1"/>
              <a:t>Digitaleko</a:t>
            </a:r>
            <a:r>
              <a:rPr lang="es-ES" sz="800" dirty="0"/>
              <a:t> </a:t>
            </a:r>
            <a:r>
              <a:rPr lang="es-ES" sz="800" dirty="0" err="1"/>
              <a:t>Zuzendaritza</a:t>
            </a:r>
            <a:r>
              <a:rPr lang="es-ES" sz="800" dirty="0"/>
              <a:t> </a:t>
            </a:r>
            <a:r>
              <a:rPr lang="es-ES" sz="800" dirty="0" err="1"/>
              <a:t>Nagusia</a:t>
            </a:r>
            <a:r>
              <a:rPr lang="es-ES" sz="800" dirty="0"/>
              <a:t> / Dirección General de Transformación Digital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46194" y="6341131"/>
            <a:ext cx="8712968" cy="36000"/>
          </a:xfrm>
          <a:prstGeom prst="roundRect">
            <a:avLst/>
          </a:prstGeom>
          <a:solidFill>
            <a:srgbClr val="C92A1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31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6923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Título diapositiva</a:t>
            </a:r>
          </a:p>
        </p:txBody>
      </p:sp>
      <p:sp>
        <p:nvSpPr>
          <p:cNvPr id="1032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68313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Primer nivel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450" y="6381750"/>
            <a:ext cx="576263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DADE0E2-84BA-4D15-9D5E-D6A37D5529F7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1034" name="1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3375"/>
            <a:ext cx="1651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96752"/>
            <a:ext cx="8640960" cy="2952328"/>
          </a:xfrm>
        </p:spPr>
        <p:txBody>
          <a:bodyPr/>
          <a:lstStyle/>
          <a:p>
            <a:pPr eaLnBrk="1" hangingPunct="1"/>
            <a:r>
              <a:rPr lang="es-ES" altLang="es-ES" dirty="0"/>
              <a:t>SARS2DETECT </a:t>
            </a:r>
            <a:br>
              <a:rPr lang="es-ES" altLang="es-ES" dirty="0"/>
            </a:br>
            <a:br>
              <a:rPr lang="es-ES" altLang="es-ES" dirty="0"/>
            </a:br>
            <a:r>
              <a:rPr lang="es-ES" altLang="es-ES" sz="2800" dirty="0"/>
              <a:t>Predicción de la evolución de los pacientes con COVID-19 empleando técnicas de ML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33676"/>
            <a:ext cx="6400800" cy="1775644"/>
          </a:xfrm>
        </p:spPr>
        <p:txBody>
          <a:bodyPr/>
          <a:lstStyle/>
          <a:p>
            <a:pPr eaLnBrk="1" hangingPunct="1"/>
            <a:r>
              <a:rPr lang="es-ES" altLang="es-ES" sz="1800" b="1" i="1" dirty="0"/>
              <a:t>NAITEC-Gobierno de Navarra</a:t>
            </a:r>
          </a:p>
          <a:p>
            <a:pPr eaLnBrk="1" hangingPunct="1"/>
            <a:endParaRPr lang="es-ES" altLang="es-ES" sz="1800" dirty="0"/>
          </a:p>
          <a:p>
            <a:pPr eaLnBrk="1" hangingPunct="1"/>
            <a:r>
              <a:rPr lang="es-ES_tradnl" altLang="es-ES" dirty="0"/>
              <a:t>3 de Junio de 2022</a:t>
            </a:r>
            <a:endParaRPr lang="es-ES" alt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228184" y="116632"/>
            <a:ext cx="1008112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836613"/>
            <a:ext cx="7704137" cy="720179"/>
          </a:xfrm>
        </p:spPr>
        <p:txBody>
          <a:bodyPr/>
          <a:lstStyle/>
          <a:p>
            <a:pPr>
              <a:defRPr/>
            </a:pPr>
            <a:r>
              <a:rPr lang="es-ES_tradnl" sz="2000" b="1" i="1" dirty="0"/>
              <a:t>Fase 2. Evaluación, </a:t>
            </a:r>
            <a:r>
              <a:rPr lang="es-ES_tradnl" sz="2000" b="1" i="1" dirty="0">
                <a:solidFill>
                  <a:srgbClr val="0070C0"/>
                </a:solidFill>
              </a:rPr>
              <a:t>procesado</a:t>
            </a:r>
            <a:r>
              <a:rPr lang="es-ES_tradnl" sz="2000" b="1" i="1" dirty="0"/>
              <a:t> y limpieza de datos.</a:t>
            </a:r>
          </a:p>
          <a:p>
            <a:pPr lvl="1">
              <a:defRPr/>
            </a:pPr>
            <a:r>
              <a:rPr lang="es-ES_tradnl" sz="1600" b="1" i="1" dirty="0"/>
              <a:t>Radiografías y </a:t>
            </a:r>
            <a:r>
              <a:rPr lang="es-ES_tradnl" sz="1600" b="1" i="1" dirty="0" err="1"/>
              <a:t>Radiómica</a:t>
            </a:r>
            <a:endParaRPr lang="es-ES_tradnl" sz="1600" b="1" i="1" dirty="0"/>
          </a:p>
          <a:p>
            <a:pPr marL="0" indent="0">
              <a:buNone/>
              <a:defRPr/>
            </a:pPr>
            <a:endParaRPr lang="es-ES_tradnl" sz="2000" b="1" i="1" dirty="0"/>
          </a:p>
          <a:p>
            <a:pPr>
              <a:defRPr/>
            </a:pPr>
            <a:endParaRPr lang="es-ES_tradnl" sz="2000" b="1" i="1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D07C44-F342-451F-B53A-0272140E88E5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1AD760B4-63F0-FC2F-2FDE-E4F611674B47}"/>
              </a:ext>
            </a:extLst>
          </p:cNvPr>
          <p:cNvSpPr/>
          <p:nvPr/>
        </p:nvSpPr>
        <p:spPr>
          <a:xfrm>
            <a:off x="4149547" y="2359299"/>
            <a:ext cx="4916766" cy="1452497"/>
          </a:xfrm>
          <a:prstGeom prst="flowChartAlternateProcess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C09F5555-B8AD-0F7B-546C-751789297685}"/>
              </a:ext>
            </a:extLst>
          </p:cNvPr>
          <p:cNvSpPr/>
          <p:nvPr/>
        </p:nvSpPr>
        <p:spPr>
          <a:xfrm>
            <a:off x="1979712" y="2276872"/>
            <a:ext cx="1828800" cy="2770038"/>
          </a:xfrm>
          <a:prstGeom prst="flowChartAlternateProcess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2C922B91-556F-2923-7E28-2A3D1CED7780}"/>
              </a:ext>
            </a:extLst>
          </p:cNvPr>
          <p:cNvSpPr/>
          <p:nvPr/>
        </p:nvSpPr>
        <p:spPr>
          <a:xfrm>
            <a:off x="122560" y="2276872"/>
            <a:ext cx="1457752" cy="2770038"/>
          </a:xfrm>
          <a:prstGeom prst="flowChartAlternateProcess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4C44B2-0681-5FF2-5827-88B9181A2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0" y="2359300"/>
            <a:ext cx="563938" cy="551121"/>
          </a:xfrm>
          <a:prstGeom prst="rect">
            <a:avLst/>
          </a:prstGeom>
        </p:spPr>
      </p:pic>
      <p:pic>
        <p:nvPicPr>
          <p:cNvPr id="12" name="Imagen 11" descr="Imagen en blanco y negr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B6B3F57-F62C-C109-50D6-A9D362E15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7" y="2997278"/>
            <a:ext cx="551121" cy="551121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C238897-A620-BDCA-7535-62CD6A20D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" y="3655115"/>
            <a:ext cx="567071" cy="567071"/>
          </a:xfrm>
          <a:prstGeom prst="rect">
            <a:avLst/>
          </a:prstGeom>
        </p:spPr>
      </p:pic>
      <p:pic>
        <p:nvPicPr>
          <p:cNvPr id="14" name="Imagen 1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FB631AF-F520-5101-E88D-7B656C608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8" y="4334272"/>
            <a:ext cx="567071" cy="567071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68BD167-5659-E3ED-7EDA-364A79601A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" y="2362071"/>
            <a:ext cx="548350" cy="548350"/>
          </a:xfrm>
          <a:prstGeom prst="rect">
            <a:avLst/>
          </a:prstGeom>
        </p:spPr>
      </p:pic>
      <p:pic>
        <p:nvPicPr>
          <p:cNvPr id="16" name="Imagen 1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6347158-C052-4FE7-8BCF-A11C9CEDD5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" y="3023921"/>
            <a:ext cx="548351" cy="548351"/>
          </a:xfrm>
          <a:prstGeom prst="rect">
            <a:avLst/>
          </a:prstGeom>
        </p:spPr>
      </p:pic>
      <p:pic>
        <p:nvPicPr>
          <p:cNvPr id="17" name="Imagen 16" descr="Imagen que contiene edificio, oscuro, parado, montaña&#10;&#10;Descripción generada automáticamente">
            <a:extLst>
              <a:ext uri="{FF2B5EF4-FFF2-40B4-BE49-F238E27FC236}">
                <a16:creationId xmlns:a16="http://schemas.microsoft.com/office/drawing/2014/main" id="{1BCC35AD-DB37-ACBB-BF12-E627CD71FD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" y="3648472"/>
            <a:ext cx="548351" cy="548351"/>
          </a:xfrm>
          <a:prstGeom prst="rect">
            <a:avLst/>
          </a:prstGeom>
        </p:spPr>
      </p:pic>
      <p:pic>
        <p:nvPicPr>
          <p:cNvPr id="18" name="Imagen 17" descr="Imagen que contiene edificio, luz&#10;&#10;Descripción generada automáticamente">
            <a:extLst>
              <a:ext uri="{FF2B5EF4-FFF2-40B4-BE49-F238E27FC236}">
                <a16:creationId xmlns:a16="http://schemas.microsoft.com/office/drawing/2014/main" id="{FD33D76C-0DA9-9D18-B9FC-80AC7F9E2F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" y="4334272"/>
            <a:ext cx="567071" cy="56707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B3F0867-BD74-78B8-341D-A96E93C2BC65}"/>
              </a:ext>
            </a:extLst>
          </p:cNvPr>
          <p:cNvSpPr txBox="1"/>
          <p:nvPr/>
        </p:nvSpPr>
        <p:spPr>
          <a:xfrm>
            <a:off x="2208313" y="1717615"/>
            <a:ext cx="1447800" cy="400110"/>
          </a:xfrm>
          <a:prstGeom prst="rect">
            <a:avLst/>
          </a:prstGeom>
          <a:solidFill>
            <a:srgbClr val="336699">
              <a:alpha val="27843"/>
            </a:srgbClr>
          </a:solidFill>
          <a:ln w="28575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Extracción</a:t>
            </a:r>
          </a:p>
          <a:p>
            <a:pPr algn="ctr"/>
            <a:r>
              <a:rPr lang="es-ES" sz="1000" b="1" dirty="0"/>
              <a:t>Características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2FE7C95-9E1C-55E9-C910-6051C29C08FC}"/>
              </a:ext>
            </a:extLst>
          </p:cNvPr>
          <p:cNvGrpSpPr/>
          <p:nvPr/>
        </p:nvGrpSpPr>
        <p:grpSpPr>
          <a:xfrm>
            <a:off x="2197662" y="2359300"/>
            <a:ext cx="1328043" cy="1119041"/>
            <a:chOff x="2277140" y="1890899"/>
            <a:chExt cx="1638300" cy="165735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DC9946B-4284-6D88-9EC9-9612C5678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7140" y="1890899"/>
              <a:ext cx="1638300" cy="165735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CC8EBFC-7A52-11D8-43E3-15DA046DE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39046" y="2776477"/>
              <a:ext cx="702620" cy="673787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6213BC9-E3AF-A8C4-54B3-02851540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89991" y="2014537"/>
              <a:ext cx="658009" cy="633413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B60114-F60B-FA78-5379-045E12601CE5}"/>
              </a:ext>
            </a:extLst>
          </p:cNvPr>
          <p:cNvSpPr txBox="1"/>
          <p:nvPr/>
        </p:nvSpPr>
        <p:spPr>
          <a:xfrm>
            <a:off x="2325151" y="5076754"/>
            <a:ext cx="1163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Textura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Intensidad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Forma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Tamaño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….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740528E-D31B-E783-9920-2744C6B5D3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2788" y="4072816"/>
            <a:ext cx="1647108" cy="72279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3F151D4-622A-B07E-2E36-4C1A4E62B549}"/>
              </a:ext>
            </a:extLst>
          </p:cNvPr>
          <p:cNvSpPr txBox="1"/>
          <p:nvPr/>
        </p:nvSpPr>
        <p:spPr>
          <a:xfrm>
            <a:off x="1979713" y="475682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800" dirty="0"/>
              <a:t>Sars_radiomics_features_pacientes.xlsx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9918AFB-6ADC-3AA5-F33D-CE0385E60958}"/>
              </a:ext>
            </a:extLst>
          </p:cNvPr>
          <p:cNvSpPr txBox="1"/>
          <p:nvPr/>
        </p:nvSpPr>
        <p:spPr>
          <a:xfrm>
            <a:off x="5528330" y="1678262"/>
            <a:ext cx="1923989" cy="400110"/>
          </a:xfrm>
          <a:prstGeom prst="rect">
            <a:avLst/>
          </a:prstGeom>
          <a:solidFill>
            <a:srgbClr val="336699">
              <a:alpha val="27843"/>
            </a:srgbClr>
          </a:solidFill>
          <a:ln w="28575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Unión</a:t>
            </a:r>
          </a:p>
          <a:p>
            <a:pPr algn="ctr"/>
            <a:r>
              <a:rPr lang="es-ES" sz="1000" b="1" dirty="0"/>
              <a:t>Radiómica + Clínicos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DADA4754-A631-5E8F-AF84-26C0334C44E6}"/>
              </a:ext>
            </a:extLst>
          </p:cNvPr>
          <p:cNvSpPr/>
          <p:nvPr/>
        </p:nvSpPr>
        <p:spPr>
          <a:xfrm>
            <a:off x="2741712" y="3571328"/>
            <a:ext cx="304800" cy="4513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76C9F31-FF8F-831F-D6FE-08C04548308F}"/>
              </a:ext>
            </a:extLst>
          </p:cNvPr>
          <p:cNvSpPr txBox="1"/>
          <p:nvPr/>
        </p:nvSpPr>
        <p:spPr>
          <a:xfrm>
            <a:off x="4494313" y="2420575"/>
            <a:ext cx="838200" cy="2462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Clínicos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9953F0-6E82-5724-3FDF-766B472739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9514" y="2728071"/>
            <a:ext cx="1647108" cy="84325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9374451-43CC-CF27-FF59-053565935CBE}"/>
              </a:ext>
            </a:extLst>
          </p:cNvPr>
          <p:cNvSpPr txBox="1"/>
          <p:nvPr/>
        </p:nvSpPr>
        <p:spPr>
          <a:xfrm>
            <a:off x="122560" y="1805993"/>
            <a:ext cx="1447800" cy="246221"/>
          </a:xfrm>
          <a:prstGeom prst="rect">
            <a:avLst/>
          </a:prstGeom>
          <a:solidFill>
            <a:srgbClr val="336699">
              <a:alpha val="27843"/>
            </a:srgbClr>
          </a:solidFill>
          <a:ln w="28575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Rx + Segmentación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A731336-31D4-0263-BFE6-F63FE8716E1A}"/>
              </a:ext>
            </a:extLst>
          </p:cNvPr>
          <p:cNvSpPr txBox="1"/>
          <p:nvPr/>
        </p:nvSpPr>
        <p:spPr>
          <a:xfrm>
            <a:off x="5950923" y="2728071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Sexo</a:t>
            </a:r>
          </a:p>
          <a:p>
            <a:r>
              <a:rPr lang="es-ES" sz="800" dirty="0"/>
              <a:t>Age</a:t>
            </a:r>
          </a:p>
          <a:p>
            <a:r>
              <a:rPr lang="es-ES" sz="800" dirty="0"/>
              <a:t>Fecha Fallecimiento</a:t>
            </a:r>
          </a:p>
          <a:p>
            <a:r>
              <a:rPr lang="es-ES" sz="800" dirty="0"/>
              <a:t>Saturación (First, Bad)</a:t>
            </a:r>
          </a:p>
          <a:p>
            <a:r>
              <a:rPr lang="es-ES" sz="800" dirty="0"/>
              <a:t>Antecedentes (Cáncer, Diabetes, Pulmonar, Otros)</a:t>
            </a:r>
          </a:p>
        </p:txBody>
      </p:sp>
      <p:sp>
        <p:nvSpPr>
          <p:cNvPr id="34" name="Abrir llave 33">
            <a:extLst>
              <a:ext uri="{FF2B5EF4-FFF2-40B4-BE49-F238E27FC236}">
                <a16:creationId xmlns:a16="http://schemas.microsoft.com/office/drawing/2014/main" id="{B844EE2E-3FDE-1B43-5217-6ECBEE049693}"/>
              </a:ext>
            </a:extLst>
          </p:cNvPr>
          <p:cNvSpPr/>
          <p:nvPr/>
        </p:nvSpPr>
        <p:spPr>
          <a:xfrm>
            <a:off x="5862562" y="2728071"/>
            <a:ext cx="155751" cy="82032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F5BDAC46-D682-B59D-2BEF-6EAF50BE66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005" y="2715776"/>
            <a:ext cx="1647108" cy="856496"/>
          </a:xfrm>
          <a:prstGeom prst="rect">
            <a:avLst/>
          </a:prstGeom>
        </p:spPr>
      </p:pic>
      <p:sp>
        <p:nvSpPr>
          <p:cNvPr id="36" name="Abrir llave 35">
            <a:extLst>
              <a:ext uri="{FF2B5EF4-FFF2-40B4-BE49-F238E27FC236}">
                <a16:creationId xmlns:a16="http://schemas.microsoft.com/office/drawing/2014/main" id="{23F517DE-C7D1-DB26-8464-5332A20BCF72}"/>
              </a:ext>
            </a:extLst>
          </p:cNvPr>
          <p:cNvSpPr/>
          <p:nvPr/>
        </p:nvSpPr>
        <p:spPr>
          <a:xfrm flipH="1">
            <a:off x="7102507" y="2742691"/>
            <a:ext cx="199310" cy="82032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3572422-A97D-5F78-B9C4-EDB3BDEF6616}"/>
              </a:ext>
            </a:extLst>
          </p:cNvPr>
          <p:cNvSpPr txBox="1"/>
          <p:nvPr/>
        </p:nvSpPr>
        <p:spPr>
          <a:xfrm>
            <a:off x="4165076" y="4530606"/>
            <a:ext cx="1363254" cy="338554"/>
          </a:xfrm>
          <a:prstGeom prst="rect">
            <a:avLst/>
          </a:prstGeom>
          <a:solidFill>
            <a:srgbClr val="336699">
              <a:alpha val="27843"/>
            </a:srgbClr>
          </a:solidFill>
          <a:ln w="28575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es-ES" sz="800" dirty="0"/>
              <a:t>Eliminar columnas todos los valores NaN o Zero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7D91D8F5-D926-4FA1-C082-EF637E71E887}"/>
              </a:ext>
            </a:extLst>
          </p:cNvPr>
          <p:cNvSpPr/>
          <p:nvPr/>
        </p:nvSpPr>
        <p:spPr>
          <a:xfrm>
            <a:off x="5528330" y="4623796"/>
            <a:ext cx="843870" cy="171813"/>
          </a:xfrm>
          <a:prstGeom prst="rightArrow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65040153-B8B1-2B64-0E17-0F07E4C6AE78}"/>
              </a:ext>
            </a:extLst>
          </p:cNvPr>
          <p:cNvSpPr/>
          <p:nvPr/>
        </p:nvSpPr>
        <p:spPr>
          <a:xfrm rot="5400000">
            <a:off x="7971394" y="3836005"/>
            <a:ext cx="280925" cy="232512"/>
          </a:xfrm>
          <a:prstGeom prst="rightArrow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bo 39">
            <a:extLst>
              <a:ext uri="{FF2B5EF4-FFF2-40B4-BE49-F238E27FC236}">
                <a16:creationId xmlns:a16="http://schemas.microsoft.com/office/drawing/2014/main" id="{995A995D-4907-881B-66B8-D86EC109E7BD}"/>
              </a:ext>
            </a:extLst>
          </p:cNvPr>
          <p:cNvSpPr/>
          <p:nvPr/>
        </p:nvSpPr>
        <p:spPr>
          <a:xfrm>
            <a:off x="6372201" y="4160829"/>
            <a:ext cx="2232247" cy="708332"/>
          </a:xfrm>
          <a:prstGeom prst="cub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Base de datos </a:t>
            </a:r>
          </a:p>
          <a:p>
            <a:pPr algn="ctr"/>
            <a:r>
              <a:rPr lang="es-ES" sz="1200" dirty="0"/>
              <a:t>Radiómica + Clínicos</a:t>
            </a:r>
            <a:endParaRPr lang="es-ES" sz="1200" b="1" dirty="0"/>
          </a:p>
          <a:p>
            <a:pPr algn="ctr"/>
            <a:endParaRPr lang="es-ES" sz="1000" dirty="0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EB1C9373-1AE8-F2A4-57BD-AE2F77E7BE28}"/>
              </a:ext>
            </a:extLst>
          </p:cNvPr>
          <p:cNvSpPr/>
          <p:nvPr/>
        </p:nvSpPr>
        <p:spPr>
          <a:xfrm>
            <a:off x="3805575" y="4592292"/>
            <a:ext cx="340151" cy="204860"/>
          </a:xfrm>
          <a:prstGeom prst="rightArrow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8BBB82E9-B48D-C219-4089-630FA047A48E}"/>
              </a:ext>
            </a:extLst>
          </p:cNvPr>
          <p:cNvSpPr/>
          <p:nvPr/>
        </p:nvSpPr>
        <p:spPr>
          <a:xfrm>
            <a:off x="1598713" y="3378246"/>
            <a:ext cx="340151" cy="204860"/>
          </a:xfrm>
          <a:prstGeom prst="rightArrow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8E8BD7D2-025B-ACEE-C583-B6737CD128F8}"/>
              </a:ext>
            </a:extLst>
          </p:cNvPr>
          <p:cNvSpPr/>
          <p:nvPr/>
        </p:nvSpPr>
        <p:spPr>
          <a:xfrm>
            <a:off x="3809396" y="2952786"/>
            <a:ext cx="340151" cy="204860"/>
          </a:xfrm>
          <a:prstGeom prst="rightArrow">
            <a:avLst/>
          </a:prstGeom>
          <a:solidFill>
            <a:srgbClr val="336699">
              <a:alpha val="27843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93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000" b="1" i="1" dirty="0"/>
              <a:t>Fase 3. Generación de modelos de </a:t>
            </a:r>
            <a:r>
              <a:rPr lang="es-ES_tradnl" sz="2000" b="1" i="1" dirty="0">
                <a:solidFill>
                  <a:srgbClr val="0070C0"/>
                </a:solidFill>
              </a:rPr>
              <a:t>predicción</a:t>
            </a:r>
            <a:r>
              <a:rPr lang="es-ES_tradnl" sz="2000" b="1" i="1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6C4A-0FAB-49E6-B918-F9316616C42D}" type="slidenum">
              <a:rPr lang="es-ES" altLang="es-ES" smtClean="0"/>
              <a:pPr/>
              <a:t>11</a:t>
            </a:fld>
            <a:endParaRPr lang="es-ES" alt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274638"/>
            <a:ext cx="6923087" cy="561975"/>
          </a:xfrm>
        </p:spPr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73CC386-D07B-0325-C160-9F1770EF4334}"/>
              </a:ext>
            </a:extLst>
          </p:cNvPr>
          <p:cNvSpPr/>
          <p:nvPr/>
        </p:nvSpPr>
        <p:spPr>
          <a:xfrm>
            <a:off x="240321" y="4501953"/>
            <a:ext cx="4077995" cy="1305393"/>
          </a:xfrm>
          <a:prstGeom prst="roundRect">
            <a:avLst/>
          </a:prstGeom>
          <a:solidFill>
            <a:srgbClr val="336699">
              <a:alpha val="45882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3F0D63B-DA8C-B45A-6710-22F53535DEA0}"/>
              </a:ext>
            </a:extLst>
          </p:cNvPr>
          <p:cNvSpPr/>
          <p:nvPr/>
        </p:nvSpPr>
        <p:spPr>
          <a:xfrm>
            <a:off x="156080" y="2371906"/>
            <a:ext cx="3962400" cy="1305393"/>
          </a:xfrm>
          <a:prstGeom prst="roundRect">
            <a:avLst/>
          </a:prstGeom>
          <a:solidFill>
            <a:srgbClr val="336699">
              <a:alpha val="45882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FAAF8B-877A-CBF1-6A47-BA40B07E2979}"/>
              </a:ext>
            </a:extLst>
          </p:cNvPr>
          <p:cNvSpPr txBox="1"/>
          <p:nvPr/>
        </p:nvSpPr>
        <p:spPr>
          <a:xfrm>
            <a:off x="1501098" y="2071225"/>
            <a:ext cx="163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Base de Datos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EF7730-8ED3-DA71-C436-D06F321B0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0" y="2504053"/>
            <a:ext cx="1600200" cy="10135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8CB873-FB75-B3BE-1230-631429B52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880" y="2518619"/>
            <a:ext cx="1600200" cy="100628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2B47135-FA1E-CFEA-FF17-A079D531B428}"/>
              </a:ext>
            </a:extLst>
          </p:cNvPr>
          <p:cNvSpPr txBox="1"/>
          <p:nvPr/>
        </p:nvSpPr>
        <p:spPr>
          <a:xfrm>
            <a:off x="1984879" y="267968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…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003EACB-BA80-3816-4825-5973F50FE9C4}"/>
              </a:ext>
            </a:extLst>
          </p:cNvPr>
          <p:cNvSpPr/>
          <p:nvPr/>
        </p:nvSpPr>
        <p:spPr>
          <a:xfrm>
            <a:off x="4944850" y="2141168"/>
            <a:ext cx="2127709" cy="18400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AFDA1D-656C-434F-C589-EA40C4636862}"/>
              </a:ext>
            </a:extLst>
          </p:cNvPr>
          <p:cNvSpPr txBox="1"/>
          <p:nvPr/>
        </p:nvSpPr>
        <p:spPr>
          <a:xfrm>
            <a:off x="5177172" y="2392176"/>
            <a:ext cx="185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Hospitalizados</a:t>
            </a:r>
          </a:p>
          <a:p>
            <a:pPr algn="ctr"/>
            <a:r>
              <a:rPr lang="es-ES" b="1" dirty="0"/>
              <a:t>1863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0A937F6-8C24-46A5-5327-BD106083E7E5}"/>
              </a:ext>
            </a:extLst>
          </p:cNvPr>
          <p:cNvSpPr/>
          <p:nvPr/>
        </p:nvSpPr>
        <p:spPr>
          <a:xfrm>
            <a:off x="5077846" y="2923319"/>
            <a:ext cx="687706" cy="457200"/>
          </a:xfrm>
          <a:prstGeom prst="ellipse">
            <a:avLst/>
          </a:prstGeom>
          <a:solidFill>
            <a:srgbClr val="006600">
              <a:alpha val="38824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tx1"/>
                </a:solidFill>
              </a:rPr>
              <a:t>UCI</a:t>
            </a:r>
          </a:p>
          <a:p>
            <a:pPr algn="ctr"/>
            <a:r>
              <a:rPr lang="es-ES" sz="1100" b="1" dirty="0">
                <a:solidFill>
                  <a:schemeClr val="tx1"/>
                </a:solidFill>
              </a:rPr>
              <a:t>165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B6FBC53-11E1-23D7-7AAB-70E6C0FC018F}"/>
              </a:ext>
            </a:extLst>
          </p:cNvPr>
          <p:cNvSpPr/>
          <p:nvPr/>
        </p:nvSpPr>
        <p:spPr>
          <a:xfrm>
            <a:off x="5617561" y="3170766"/>
            <a:ext cx="1164930" cy="646331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Fallecidos</a:t>
            </a:r>
          </a:p>
          <a:p>
            <a:pPr algn="ctr"/>
            <a:r>
              <a:rPr lang="es-ES" sz="1000" b="1" dirty="0">
                <a:solidFill>
                  <a:schemeClr val="tx1"/>
                </a:solidFill>
              </a:rPr>
              <a:t>295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E930FA9-03F2-E316-BF6D-4D1A18675705}"/>
              </a:ext>
            </a:extLst>
          </p:cNvPr>
          <p:cNvSpPr/>
          <p:nvPr/>
        </p:nvSpPr>
        <p:spPr>
          <a:xfrm>
            <a:off x="7144318" y="2448945"/>
            <a:ext cx="1676154" cy="1075954"/>
          </a:xfrm>
          <a:prstGeom prst="ellipse">
            <a:avLst/>
          </a:prstGeom>
          <a:solidFill>
            <a:srgbClr val="FFCC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/>
              <a:t>No hospitalizados</a:t>
            </a:r>
          </a:p>
          <a:p>
            <a:pPr algn="ctr"/>
            <a:r>
              <a:rPr lang="es-ES" sz="1400" b="1" dirty="0"/>
              <a:t>1151</a:t>
            </a: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305C24A9-3F6B-FB44-F900-B43202F8A25B}"/>
              </a:ext>
            </a:extLst>
          </p:cNvPr>
          <p:cNvSpPr/>
          <p:nvPr/>
        </p:nvSpPr>
        <p:spPr>
          <a:xfrm rot="16200000">
            <a:off x="4341763" y="2759756"/>
            <a:ext cx="467833" cy="578518"/>
          </a:xfrm>
          <a:prstGeom prst="downArrow">
            <a:avLst/>
          </a:prstGeom>
          <a:solidFill>
            <a:srgbClr val="336699">
              <a:alpha val="45882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6F55942-15BB-CE73-E568-A4E2235F1183}"/>
              </a:ext>
            </a:extLst>
          </p:cNvPr>
          <p:cNvSpPr txBox="1"/>
          <p:nvPr/>
        </p:nvSpPr>
        <p:spPr>
          <a:xfrm>
            <a:off x="5881713" y="1849095"/>
            <a:ext cx="177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Pacientes por clase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5C91B797-72B8-3C8A-891A-FE98658265E2}"/>
              </a:ext>
            </a:extLst>
          </p:cNvPr>
          <p:cNvSpPr/>
          <p:nvPr/>
        </p:nvSpPr>
        <p:spPr>
          <a:xfrm rot="5400000">
            <a:off x="6970866" y="3832894"/>
            <a:ext cx="609600" cy="530543"/>
          </a:xfrm>
          <a:prstGeom prst="rightArrow">
            <a:avLst/>
          </a:prstGeom>
          <a:solidFill>
            <a:srgbClr val="336699">
              <a:alpha val="45882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A0D036-5365-CFE4-E027-56B0F40CB693}"/>
              </a:ext>
            </a:extLst>
          </p:cNvPr>
          <p:cNvSpPr txBox="1"/>
          <p:nvPr/>
        </p:nvSpPr>
        <p:spPr>
          <a:xfrm>
            <a:off x="5043513" y="4554488"/>
            <a:ext cx="3788734" cy="1600438"/>
          </a:xfrm>
          <a:prstGeom prst="rect">
            <a:avLst/>
          </a:prstGeom>
          <a:solidFill>
            <a:srgbClr val="336699">
              <a:alpha val="45882"/>
            </a:srgbClr>
          </a:solidFill>
          <a:ln w="28575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/>
              <a:t>Balanceamos respecto a urgencias.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Hospitalizados: 1151 (Graves)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No hospitalizados: 1151 (No graves)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Categorizamos: Sexo, Progresión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Antecedentes Urgencias a cero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Eliminamos “Otros” porque todos los valores son cero.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4CBBFCB7-9E01-435E-A64F-2218D186B2A2}"/>
              </a:ext>
            </a:extLst>
          </p:cNvPr>
          <p:cNvSpPr/>
          <p:nvPr/>
        </p:nvSpPr>
        <p:spPr>
          <a:xfrm rot="10800000">
            <a:off x="4318318" y="4889380"/>
            <a:ext cx="609600" cy="530543"/>
          </a:xfrm>
          <a:prstGeom prst="rightArrow">
            <a:avLst/>
          </a:prstGeom>
          <a:solidFill>
            <a:srgbClr val="336699">
              <a:alpha val="45882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9B3F585-4D85-BFE8-A9D5-C2502CB17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713" y="4633753"/>
            <a:ext cx="1813756" cy="104179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72B426B-A670-0BEC-CCCF-6FF0A4026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02" y="4639748"/>
            <a:ext cx="1440355" cy="10358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978B43E-FDEA-695D-A00A-70F92A8CE08E}"/>
              </a:ext>
            </a:extLst>
          </p:cNvPr>
          <p:cNvSpPr txBox="1"/>
          <p:nvPr/>
        </p:nvSpPr>
        <p:spPr>
          <a:xfrm>
            <a:off x="1954098" y="491650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…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3413889-CD9E-E4AB-8F20-0F03C413D8EF}"/>
              </a:ext>
            </a:extLst>
          </p:cNvPr>
          <p:cNvSpPr txBox="1"/>
          <p:nvPr/>
        </p:nvSpPr>
        <p:spPr>
          <a:xfrm>
            <a:off x="1622716" y="4183986"/>
            <a:ext cx="158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Base de Datos</a:t>
            </a:r>
          </a:p>
        </p:txBody>
      </p:sp>
    </p:spTree>
    <p:extLst>
      <p:ext uri="{BB962C8B-B14F-4D97-AF65-F5344CB8AC3E}">
        <p14:creationId xmlns:p14="http://schemas.microsoft.com/office/powerpoint/2010/main" val="229049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000" b="1" i="1" dirty="0"/>
              <a:t>Fase 3. Generación de modelos de </a:t>
            </a:r>
            <a:r>
              <a:rPr lang="es-ES_tradnl" sz="2000" b="1" i="1" dirty="0">
                <a:solidFill>
                  <a:srgbClr val="0070C0"/>
                </a:solidFill>
              </a:rPr>
              <a:t>predicción</a:t>
            </a:r>
            <a:r>
              <a:rPr lang="es-ES_tradnl" sz="2000" b="1" i="1" dirty="0"/>
              <a:t>.</a:t>
            </a:r>
          </a:p>
          <a:p>
            <a:endParaRPr lang="es-ES_tradnl" b="1" i="1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6C4A-0FAB-49E6-B918-F9316616C42D}" type="slidenum">
              <a:rPr lang="es-ES" altLang="es-ES" smtClean="0"/>
              <a:pPr/>
              <a:t>12</a:t>
            </a:fld>
            <a:endParaRPr lang="es-ES" alt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274638"/>
            <a:ext cx="6923087" cy="561975"/>
          </a:xfrm>
        </p:spPr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6209A7-7638-6704-A999-10202D6FCF8C}"/>
              </a:ext>
            </a:extLst>
          </p:cNvPr>
          <p:cNvSpPr txBox="1"/>
          <p:nvPr/>
        </p:nvSpPr>
        <p:spPr>
          <a:xfrm>
            <a:off x="611560" y="2219616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El objetivo es clasificar a los pacientes: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Grave: requiere hospitalización. 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No grave: no requiere hospitalización.</a:t>
            </a:r>
          </a:p>
          <a:p>
            <a:pPr lvl="1"/>
            <a:endParaRPr lang="es-ES" sz="1200" dirty="0">
              <a:sym typeface="Wingdings" panose="05000000000000000000" pitchFamily="2" charset="2"/>
            </a:endParaRPr>
          </a:p>
          <a:p>
            <a:pPr lvl="1"/>
            <a:endParaRPr lang="es-ES" sz="12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Regresión Logística:</a:t>
            </a:r>
          </a:p>
          <a:p>
            <a:pPr marL="742950" lvl="1" indent="-285750">
              <a:buFontTx/>
              <a:buChar char="-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 80% (1800)</a:t>
            </a:r>
          </a:p>
          <a:p>
            <a:pPr marL="742950" lvl="1" indent="-285750">
              <a:buFontTx/>
              <a:buChar char="-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Test 20% (400)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aprox</a:t>
            </a:r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Library: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statsmodels</a:t>
            </a:r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2402775-92C2-E0B5-3F65-C2E9E6C3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1" y="5162318"/>
            <a:ext cx="2963598" cy="9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2B5401-5A59-246C-2DB5-A86376AEBEC3}"/>
              </a:ext>
            </a:extLst>
          </p:cNvPr>
          <p:cNvSpPr txBox="1"/>
          <p:nvPr/>
        </p:nvSpPr>
        <p:spPr>
          <a:xfrm>
            <a:off x="4878760" y="2204466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El objetivo es clasificar a los pacientes: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Fallecidos</a:t>
            </a:r>
          </a:p>
          <a:p>
            <a:pPr marL="742950" lvl="1" indent="-285750">
              <a:buFontTx/>
              <a:buChar char="-"/>
            </a:pPr>
            <a:r>
              <a:rPr lang="es-ES" sz="1200" dirty="0" err="1"/>
              <a:t>Hopitalizados</a:t>
            </a:r>
            <a:endParaRPr lang="es-ES" sz="1200" dirty="0"/>
          </a:p>
          <a:p>
            <a:pPr marL="742950" lvl="1" indent="-285750">
              <a:buFontTx/>
              <a:buChar char="-"/>
            </a:pPr>
            <a:r>
              <a:rPr lang="es-ES" sz="1200" dirty="0"/>
              <a:t>UCI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No - hospitalizados</a:t>
            </a:r>
          </a:p>
          <a:p>
            <a:pPr lvl="1"/>
            <a:endParaRPr lang="es-ES" sz="1200" dirty="0"/>
          </a:p>
          <a:p>
            <a:pPr marL="285750" indent="-285750">
              <a:buFontTx/>
              <a:buChar char="-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Random Forest:</a:t>
            </a:r>
          </a:p>
          <a:p>
            <a:pPr marL="742950" lvl="1" indent="-285750">
              <a:buFontTx/>
              <a:buChar char="-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 80% (540) </a:t>
            </a:r>
            <a:r>
              <a:rPr lang="es-E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aprox</a:t>
            </a:r>
            <a:endParaRPr lang="es-E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Test 20% (120)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aprox</a:t>
            </a:r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Library: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sklearn</a:t>
            </a:r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FD1EEA-27E6-BEF0-CAFB-EDF8BCAA1832}"/>
              </a:ext>
            </a:extLst>
          </p:cNvPr>
          <p:cNvSpPr txBox="1"/>
          <p:nvPr/>
        </p:nvSpPr>
        <p:spPr>
          <a:xfrm>
            <a:off x="6077195" y="190321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err="1"/>
              <a:t>Random</a:t>
            </a:r>
            <a:r>
              <a:rPr lang="es-ES" sz="1200" b="1" i="1" dirty="0"/>
              <a:t> Forest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7E802DA-C05C-4B1D-21D2-6B91B08E1234}"/>
              </a:ext>
            </a:extLst>
          </p:cNvPr>
          <p:cNvCxnSpPr/>
          <p:nvPr/>
        </p:nvCxnSpPr>
        <p:spPr>
          <a:xfrm>
            <a:off x="4211960" y="2141982"/>
            <a:ext cx="0" cy="3886200"/>
          </a:xfrm>
          <a:prstGeom prst="line">
            <a:avLst/>
          </a:prstGeom>
          <a:ln w="571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E159EE-A9A6-3831-F664-36A576D7A1EF}"/>
              </a:ext>
            </a:extLst>
          </p:cNvPr>
          <p:cNvSpPr txBox="1"/>
          <p:nvPr/>
        </p:nvSpPr>
        <p:spPr>
          <a:xfrm>
            <a:off x="1584849" y="186498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err="1"/>
              <a:t>Logit</a:t>
            </a:r>
            <a:endParaRPr lang="es-ES" sz="1200" b="1" i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0AB219E-3D44-D30E-86FF-7E15C03850EA}"/>
              </a:ext>
            </a:extLst>
          </p:cNvPr>
          <p:cNvGrpSpPr/>
          <p:nvPr/>
        </p:nvGrpSpPr>
        <p:grpSpPr>
          <a:xfrm>
            <a:off x="4485456" y="4938845"/>
            <a:ext cx="4526468" cy="1383746"/>
            <a:chOff x="4485456" y="4938845"/>
            <a:chExt cx="4526468" cy="138374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BB15FD1-D896-ED4E-B290-D33DE7792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456" y="4938845"/>
              <a:ext cx="4191000" cy="138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C47C4EE-3306-F15F-47D8-44E4974E0931}"/>
                </a:ext>
              </a:extLst>
            </p:cNvPr>
            <p:cNvSpPr txBox="1"/>
            <p:nvPr/>
          </p:nvSpPr>
          <p:spPr>
            <a:xfrm>
              <a:off x="7812360" y="5013176"/>
              <a:ext cx="119956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800" b="1" dirty="0"/>
                <a:t>No-hospitalizados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667DB25-2DA7-C8F5-0E49-86254B13DCD0}"/>
                </a:ext>
              </a:extLst>
            </p:cNvPr>
            <p:cNvSpPr txBox="1"/>
            <p:nvPr/>
          </p:nvSpPr>
          <p:spPr>
            <a:xfrm>
              <a:off x="4497114" y="6005226"/>
              <a:ext cx="11161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800" b="1" dirty="0"/>
                <a:t>No-hospitalizados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21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000" b="1" i="1" dirty="0"/>
              <a:t>Alcance técnico</a:t>
            </a:r>
          </a:p>
          <a:p>
            <a:pPr lvl="1" algn="just"/>
            <a:r>
              <a:rPr lang="es-ES_tradnl" dirty="0"/>
              <a:t>Considerando el </a:t>
            </a:r>
            <a:r>
              <a:rPr lang="es-ES_tradnl" u="sng" dirty="0"/>
              <a:t>tamaño y calidad de la muestra</a:t>
            </a:r>
            <a:r>
              <a:rPr lang="es-ES_tradnl" dirty="0"/>
              <a:t>, así como la </a:t>
            </a:r>
            <a:r>
              <a:rPr lang="es-ES_tradnl" u="sng" dirty="0"/>
              <a:t>falta de variables influyentes </a:t>
            </a:r>
            <a:r>
              <a:rPr lang="es-ES_tradnl" dirty="0"/>
              <a:t>(</a:t>
            </a:r>
            <a:r>
              <a:rPr lang="es-ES_tradnl" dirty="0" err="1"/>
              <a:t>i.e</a:t>
            </a:r>
            <a:r>
              <a:rPr lang="es-ES_tradnl" dirty="0"/>
              <a:t> tensión arterial) los </a:t>
            </a:r>
            <a:r>
              <a:rPr lang="es-ES_tradnl" dirty="0">
                <a:solidFill>
                  <a:srgbClr val="00B050"/>
                </a:solidFill>
              </a:rPr>
              <a:t>resultados</a:t>
            </a:r>
            <a:r>
              <a:rPr lang="es-ES_tradnl" dirty="0"/>
              <a:t> de los clasificadores se consideran </a:t>
            </a:r>
            <a:r>
              <a:rPr lang="es-ES_tradnl" dirty="0">
                <a:solidFill>
                  <a:srgbClr val="00B050"/>
                </a:solidFill>
              </a:rPr>
              <a:t>prometedores</a:t>
            </a:r>
            <a:r>
              <a:rPr lang="es-ES_tradnl" dirty="0"/>
              <a:t>.</a:t>
            </a:r>
          </a:p>
          <a:p>
            <a:pPr marL="457200" lvl="1" indent="0" algn="just">
              <a:buNone/>
            </a:pPr>
            <a:endParaRPr lang="es-ES_tradnl" dirty="0"/>
          </a:p>
          <a:p>
            <a:pPr lvl="1" algn="just"/>
            <a:r>
              <a:rPr lang="es-ES_tradnl" dirty="0"/>
              <a:t>Por otro lado, el desempeño de los mismos debería ser </a:t>
            </a:r>
            <a:r>
              <a:rPr lang="es-ES_tradnl" dirty="0">
                <a:solidFill>
                  <a:srgbClr val="00B050"/>
                </a:solidFill>
              </a:rPr>
              <a:t>mejorado</a:t>
            </a:r>
            <a:r>
              <a:rPr lang="es-ES_tradnl" dirty="0"/>
              <a:t> para su </a:t>
            </a:r>
            <a:r>
              <a:rPr lang="es-ES_tradnl" u="sng" dirty="0"/>
              <a:t>uso a nivel clínico</a:t>
            </a:r>
            <a:r>
              <a:rPr lang="es-ES_tradnl" dirty="0"/>
              <a:t>.</a:t>
            </a:r>
          </a:p>
          <a:p>
            <a:pPr marL="457200" lvl="1" indent="0" algn="just">
              <a:buNone/>
            </a:pPr>
            <a:endParaRPr lang="es-ES_tradnl" dirty="0"/>
          </a:p>
          <a:p>
            <a:pPr lvl="1" algn="just"/>
            <a:r>
              <a:rPr lang="es-ES_tradnl" u="sng" dirty="0"/>
              <a:t>Poder </a:t>
            </a:r>
            <a:r>
              <a:rPr lang="es-ES_tradnl" u="sng" dirty="0">
                <a:solidFill>
                  <a:srgbClr val="00B050"/>
                </a:solidFill>
              </a:rPr>
              <a:t>disponer de los datos</a:t>
            </a:r>
            <a:r>
              <a:rPr lang="es-ES_tradnl" u="sng" dirty="0"/>
              <a:t> clínicos desde Diciembre 2020 hasta la actualidad</a:t>
            </a:r>
            <a:r>
              <a:rPr lang="es-ES_tradnl" dirty="0"/>
              <a:t> permitiría un análisis profundo de la evolución del COVID-19, de sus correspondientes efectos en los pacientes y consecuentemente de su pronóstico.</a:t>
            </a:r>
          </a:p>
          <a:p>
            <a:endParaRPr lang="es-ES_tradnl" b="1" i="1" dirty="0"/>
          </a:p>
          <a:p>
            <a:endParaRPr lang="es-ES_tradnl" b="1" i="1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6C4A-0FAB-49E6-B918-F9316616C42D}" type="slidenum">
              <a:rPr lang="es-ES" altLang="es-ES" smtClean="0"/>
              <a:pPr/>
              <a:t>13</a:t>
            </a:fld>
            <a:endParaRPr lang="es-ES" alt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274638"/>
            <a:ext cx="6923087" cy="561975"/>
          </a:xfrm>
        </p:spPr>
        <p:txBody>
          <a:bodyPr/>
          <a:lstStyle/>
          <a:p>
            <a:r>
              <a:rPr lang="es-ES" altLang="es-ES" dirty="0"/>
              <a:t>3. </a:t>
            </a:r>
            <a:r>
              <a:rPr lang="es-ES" dirty="0"/>
              <a:t>Conclusiones</a:t>
            </a:r>
            <a:endParaRPr lang="es-ES" alt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5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155" y="1052736"/>
            <a:ext cx="8229600" cy="4855820"/>
          </a:xfrm>
        </p:spPr>
        <p:txBody>
          <a:bodyPr/>
          <a:lstStyle/>
          <a:p>
            <a:pPr>
              <a:defRPr/>
            </a:pPr>
            <a:r>
              <a:rPr lang="es-ES" sz="2000" b="1" dirty="0">
                <a:solidFill>
                  <a:srgbClr val="00B0F0"/>
                </a:solidFill>
              </a:rPr>
              <a:t>Carencias y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00B0F0"/>
                </a:solidFill>
              </a:rPr>
              <a:t>riesgos</a:t>
            </a:r>
            <a:r>
              <a:rPr lang="es-ES" sz="2000" b="1" dirty="0"/>
              <a:t> detectados</a:t>
            </a:r>
          </a:p>
          <a:p>
            <a:pPr marL="0" indent="0">
              <a:buNone/>
              <a:defRPr/>
            </a:pPr>
            <a:endParaRPr lang="es-ES" sz="1800" b="1" dirty="0">
              <a:solidFill>
                <a:schemeClr val="bg1">
                  <a:lumMod val="65000"/>
                </a:schemeClr>
              </a:solidFill>
            </a:endParaRPr>
          </a:p>
          <a:p>
            <a:pPr lvl="1" algn="just">
              <a:defRPr/>
            </a:pPr>
            <a:r>
              <a:rPr lang="es-ES" sz="1800" u="sng" dirty="0"/>
              <a:t>La cantidad y calidad de los datos influyen directamente en la calidad de las predicciones</a:t>
            </a:r>
            <a:r>
              <a:rPr lang="es-ES" sz="1800" dirty="0"/>
              <a:t>. </a:t>
            </a:r>
            <a:endParaRPr lang="es-ES" sz="1800" dirty="0">
              <a:solidFill>
                <a:srgbClr val="00B050"/>
              </a:solidFill>
            </a:endParaRPr>
          </a:p>
          <a:p>
            <a:pPr marL="457200" lvl="1" indent="0" algn="just">
              <a:buNone/>
              <a:defRPr/>
            </a:pPr>
            <a:endParaRPr lang="es-ES" sz="1800" dirty="0"/>
          </a:p>
          <a:p>
            <a:pPr lvl="1" algn="just">
              <a:defRPr/>
            </a:pPr>
            <a:r>
              <a:rPr lang="es-ES" sz="1800" dirty="0"/>
              <a:t>La </a:t>
            </a:r>
            <a:r>
              <a:rPr lang="es-ES" sz="1800" b="1" dirty="0"/>
              <a:t>implementación de la plataforma basada en IA </a:t>
            </a:r>
            <a:r>
              <a:rPr lang="es-ES_tradnl" sz="1800" dirty="0"/>
              <a:t>supone </a:t>
            </a:r>
            <a:r>
              <a:rPr lang="es-ES_tradnl" sz="1800" u="sng" dirty="0"/>
              <a:t>una </a:t>
            </a:r>
            <a:r>
              <a:rPr lang="es-ES_tradnl" sz="1800" dirty="0">
                <a:solidFill>
                  <a:srgbClr val="00B050"/>
                </a:solidFill>
              </a:rPr>
              <a:t>infraestructura novedosa </a:t>
            </a:r>
            <a:r>
              <a:rPr lang="es-ES_tradnl" sz="1800" dirty="0"/>
              <a:t>en el </a:t>
            </a:r>
            <a:r>
              <a:rPr lang="es-ES_tradnl" sz="1800" u="sng" dirty="0"/>
              <a:t>escenario tecnológico de Gobierno de Navarra</a:t>
            </a:r>
            <a:r>
              <a:rPr lang="es-ES_tradnl" sz="1800" dirty="0"/>
              <a:t>.</a:t>
            </a:r>
          </a:p>
          <a:p>
            <a:pPr marL="457200" lvl="1" indent="0" algn="just">
              <a:buNone/>
              <a:defRPr/>
            </a:pPr>
            <a:endParaRPr lang="es-ES_tradnl" sz="1800" dirty="0"/>
          </a:p>
          <a:p>
            <a:pPr lvl="1" algn="just">
              <a:defRPr/>
            </a:pPr>
            <a:r>
              <a:rPr lang="es-ES" sz="1800" b="1" dirty="0"/>
              <a:t>Recursos. </a:t>
            </a:r>
            <a:r>
              <a:rPr lang="es-ES" sz="1800" dirty="0"/>
              <a:t>La gestión de los </a:t>
            </a:r>
            <a:r>
              <a:rPr lang="es-ES" sz="1800" dirty="0">
                <a:solidFill>
                  <a:srgbClr val="00B050"/>
                </a:solidFill>
              </a:rPr>
              <a:t>recursos</a:t>
            </a:r>
            <a:r>
              <a:rPr lang="es-ES" sz="1800" dirty="0"/>
              <a:t> es determinante sobre todo en este tipo de proyectos con lo que cobra importancia una gestión eficiente de los mismos. La </a:t>
            </a:r>
            <a:r>
              <a:rPr lang="es-ES" sz="1800" u="sng" dirty="0"/>
              <a:t>implicación del grupo de trabajo y la gestión del proyecto</a:t>
            </a:r>
            <a:r>
              <a:rPr lang="es-ES" sz="1800" dirty="0"/>
              <a:t> ha sido crucial para alcanzar el </a:t>
            </a:r>
            <a:r>
              <a:rPr lang="es-ES" sz="1800" u="sng" dirty="0"/>
              <a:t>Producto Mínimo Viable</a:t>
            </a:r>
            <a:r>
              <a:rPr lang="es-ES" sz="1800" dirty="0"/>
              <a:t>.</a:t>
            </a:r>
          </a:p>
          <a:p>
            <a:pPr marL="0" indent="0">
              <a:buNone/>
            </a:pPr>
            <a:endParaRPr lang="es-E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6C4A-0FAB-49E6-B918-F9316616C42D}" type="slidenum">
              <a:rPr lang="es-ES" altLang="es-ES" smtClean="0"/>
              <a:pPr/>
              <a:t>14</a:t>
            </a:fld>
            <a:endParaRPr lang="es-ES" alt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74638"/>
            <a:ext cx="7272337" cy="561975"/>
          </a:xfrm>
        </p:spPr>
        <p:txBody>
          <a:bodyPr/>
          <a:lstStyle/>
          <a:p>
            <a:pPr>
              <a:defRPr/>
            </a:pPr>
            <a:r>
              <a:rPr lang="es-ES" dirty="0"/>
              <a:t>3. 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000" b="1" dirty="0">
                <a:solidFill>
                  <a:srgbClr val="00B0F0"/>
                </a:solidFill>
              </a:rPr>
              <a:t>Oportunidades</a:t>
            </a:r>
            <a:r>
              <a:rPr lang="es-ES" sz="2000" dirty="0"/>
              <a:t> </a:t>
            </a:r>
            <a:r>
              <a:rPr lang="es-ES" sz="2000" b="1" dirty="0"/>
              <a:t>detectadas</a:t>
            </a:r>
          </a:p>
          <a:p>
            <a:pPr marL="0" indent="0" eaLnBrk="1" hangingPunct="1">
              <a:buNone/>
              <a:defRPr/>
            </a:pPr>
            <a:endParaRPr lang="es-ES" sz="1800" b="1" dirty="0"/>
          </a:p>
          <a:p>
            <a:pPr lvl="1" algn="just" eaLnBrk="1" hangingPunct="1">
              <a:defRPr/>
            </a:pPr>
            <a:r>
              <a:rPr lang="es-ES" sz="1800" b="1" dirty="0"/>
              <a:t>Generación de un </a:t>
            </a:r>
            <a:r>
              <a:rPr lang="es-ES" sz="1800" b="1" dirty="0">
                <a:solidFill>
                  <a:srgbClr val="00B050"/>
                </a:solidFill>
              </a:rPr>
              <a:t>grupo de trabajo </a:t>
            </a:r>
            <a:r>
              <a:rPr lang="es-ES" sz="1800" dirty="0"/>
              <a:t>(CHN, NAITEC, UPNA, </a:t>
            </a:r>
            <a:r>
              <a:rPr lang="es-ES" sz="1800" dirty="0" err="1"/>
              <a:t>SADig</a:t>
            </a:r>
            <a:r>
              <a:rPr lang="es-ES" sz="1800" dirty="0"/>
              <a:t>) que ha establecido una colaboración a través de este proyecto y que puede afianzarse para desarrollar </a:t>
            </a:r>
            <a:r>
              <a:rPr lang="es-ES" sz="1800" b="1" dirty="0"/>
              <a:t>nuevos proyectos en el futuro</a:t>
            </a:r>
            <a:r>
              <a:rPr lang="es-ES" sz="1800" dirty="0"/>
              <a:t>. </a:t>
            </a:r>
          </a:p>
          <a:p>
            <a:pPr marL="457200" lvl="1" indent="0" algn="just" eaLnBrk="1" hangingPunct="1">
              <a:buNone/>
              <a:defRPr/>
            </a:pPr>
            <a:endParaRPr lang="es-ES" sz="1800" dirty="0"/>
          </a:p>
          <a:p>
            <a:pPr lvl="1" algn="just" eaLnBrk="1" hangingPunct="1">
              <a:defRPr/>
            </a:pPr>
            <a:r>
              <a:rPr lang="es-ES" sz="1800" b="1" dirty="0"/>
              <a:t>Obtención de </a:t>
            </a:r>
            <a:r>
              <a:rPr lang="es-ES" sz="1800" b="1" dirty="0">
                <a:solidFill>
                  <a:srgbClr val="00B050"/>
                </a:solidFill>
              </a:rPr>
              <a:t>resultados</a:t>
            </a:r>
            <a:r>
              <a:rPr lang="es-ES" sz="1800" b="1" dirty="0"/>
              <a:t> </a:t>
            </a:r>
            <a:r>
              <a:rPr lang="es-ES" sz="1800" dirty="0"/>
              <a:t>que avalen el grupo de investigación y sirvan para la </a:t>
            </a:r>
            <a:r>
              <a:rPr lang="es-ES" sz="1800" b="1" dirty="0"/>
              <a:t>captación de fondos competitivos </a:t>
            </a:r>
            <a:r>
              <a:rPr lang="es-ES" sz="1800" dirty="0"/>
              <a:t>en futuras convocatorias. </a:t>
            </a:r>
          </a:p>
          <a:p>
            <a:pPr marL="457200" lvl="1" indent="0" algn="just" eaLnBrk="1" hangingPunct="1">
              <a:buNone/>
              <a:defRPr/>
            </a:pPr>
            <a:endParaRPr lang="es-ES" sz="1800" dirty="0"/>
          </a:p>
          <a:p>
            <a:pPr lvl="1" algn="just" eaLnBrk="1" hangingPunct="1">
              <a:defRPr/>
            </a:pPr>
            <a:r>
              <a:rPr lang="es-ES" sz="1800" dirty="0"/>
              <a:t>Implementación de una </a:t>
            </a:r>
            <a:r>
              <a:rPr lang="es-ES" sz="1800" b="1" dirty="0">
                <a:solidFill>
                  <a:srgbClr val="00B050"/>
                </a:solidFill>
              </a:rPr>
              <a:t>plataforma</a:t>
            </a:r>
            <a:r>
              <a:rPr lang="es-ES" sz="1800" b="1" dirty="0"/>
              <a:t> basada en IA que sirva como modelo para otras  iniciativas de digitalización </a:t>
            </a:r>
            <a:r>
              <a:rPr lang="es-ES" sz="1800" dirty="0"/>
              <a:t>y herramientas de ML/DL en la administración pública (Gobierno de Navarra). </a:t>
            </a:r>
          </a:p>
          <a:p>
            <a:pPr marL="457200" lvl="1" indent="0" algn="just" eaLnBrk="1" hangingPunct="1">
              <a:buNone/>
              <a:defRPr/>
            </a:pPr>
            <a:endParaRPr lang="es-ES" sz="1800" dirty="0"/>
          </a:p>
          <a:p>
            <a:pPr lvl="1" algn="just" eaLnBrk="1" hangingPunct="1">
              <a:defRPr/>
            </a:pPr>
            <a:r>
              <a:rPr lang="es-ES" sz="1800" b="1" dirty="0"/>
              <a:t>Generación de un producto de ML </a:t>
            </a:r>
            <a:r>
              <a:rPr lang="es-ES" sz="1800" dirty="0"/>
              <a:t>y su despliegue en la DGTD empleando </a:t>
            </a:r>
            <a:r>
              <a:rPr lang="es-ES" sz="1800" dirty="0" err="1"/>
              <a:t>MLOps</a:t>
            </a:r>
            <a:r>
              <a:rPr lang="es-ES" sz="1800" dirty="0"/>
              <a:t> para su uso en el CHN. </a:t>
            </a:r>
          </a:p>
          <a:p>
            <a:pPr lvl="1" eaLnBrk="1" hangingPunct="1">
              <a:defRPr/>
            </a:pPr>
            <a:endParaRPr lang="es-ES" sz="160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5D2006-9F6C-4957-90C4-D16DFA1A7B61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228184" y="291406"/>
            <a:ext cx="1008112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01B02F-E49D-4599-8A0E-4B71A65ACF8A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33795" name="Picture 2" descr="plantillas_29-05-2012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736"/>
            <a:ext cx="6769100" cy="52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204864"/>
            <a:ext cx="3528392" cy="2007518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2522" t="34590" r="43408" b="14332"/>
          <a:stretch/>
        </p:blipFill>
        <p:spPr>
          <a:xfrm>
            <a:off x="4932040" y="2031927"/>
            <a:ext cx="3816673" cy="21918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77A844-7630-4F46-B349-D4399421F5BA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Índice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s-ES" altLang="es-ES" dirty="0"/>
              <a:t>Objetivos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altLang="es-ES" dirty="0"/>
              <a:t>Fases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altLang="es-ES" dirty="0"/>
              <a:t>Conclusiones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altLang="es-ES" dirty="0"/>
              <a:t>Demostración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altLang="es-ES" dirty="0"/>
              <a:t>Próximos pasos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156176" y="287933"/>
            <a:ext cx="1008112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1. 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052512"/>
            <a:ext cx="8229600" cy="5184799"/>
          </a:xfrm>
        </p:spPr>
        <p:txBody>
          <a:bodyPr/>
          <a:lstStyle/>
          <a:p>
            <a:pPr marL="431800" indent="-381000" algn="just">
              <a:defRPr/>
            </a:pPr>
            <a:r>
              <a:rPr lang="es-ES_tradnl" b="1" dirty="0"/>
              <a:t>Objetivos estratégicos</a:t>
            </a:r>
          </a:p>
          <a:p>
            <a:pPr marL="831850" lvl="1" indent="-381000" algn="just">
              <a:buFont typeface="+mj-lt"/>
              <a:buAutoNum type="arabicPeriod"/>
              <a:defRPr/>
            </a:pPr>
            <a:r>
              <a:rPr lang="es-ES" sz="1800" i="1" dirty="0"/>
              <a:t>Desarrollar un sistema para la </a:t>
            </a:r>
            <a:r>
              <a:rPr lang="es-ES" sz="1800" i="1" dirty="0">
                <a:solidFill>
                  <a:srgbClr val="00B050"/>
                </a:solidFill>
              </a:rPr>
              <a:t>predicción</a:t>
            </a:r>
            <a:r>
              <a:rPr lang="es-ES" sz="1800" i="1" dirty="0"/>
              <a:t> de respuesta de los pacientes COVID-19 en Navarra.</a:t>
            </a:r>
          </a:p>
          <a:p>
            <a:pPr marL="831850" lvl="1" indent="-381000" algn="just">
              <a:buFont typeface="+mj-lt"/>
              <a:buAutoNum type="arabicPeriod"/>
              <a:defRPr/>
            </a:pPr>
            <a:r>
              <a:rPr lang="es-ES" sz="1800" i="1" dirty="0">
                <a:solidFill>
                  <a:srgbClr val="00B050"/>
                </a:solidFill>
              </a:rPr>
              <a:t>Mejorar</a:t>
            </a:r>
            <a:r>
              <a:rPr lang="es-ES" sz="1800" i="1" dirty="0"/>
              <a:t> el uso de los </a:t>
            </a:r>
            <a:r>
              <a:rPr lang="es-ES" sz="1800" i="1" dirty="0">
                <a:solidFill>
                  <a:srgbClr val="00B050"/>
                </a:solidFill>
              </a:rPr>
              <a:t>recursos</a:t>
            </a:r>
            <a:r>
              <a:rPr lang="es-ES" sz="1800" i="1" dirty="0"/>
              <a:t> sanitarios disponibles en los hospitales navarros.</a:t>
            </a:r>
          </a:p>
          <a:p>
            <a:pPr marL="450850" lvl="1" indent="0" algn="just">
              <a:buNone/>
              <a:defRPr/>
            </a:pPr>
            <a:endParaRPr lang="es-ES" sz="1800" dirty="0"/>
          </a:p>
          <a:p>
            <a:pPr marL="431800" indent="-381000" algn="just">
              <a:defRPr/>
            </a:pPr>
            <a:r>
              <a:rPr lang="es-ES_tradnl" b="1" dirty="0"/>
              <a:t>Objetivos del proyecto</a:t>
            </a:r>
          </a:p>
          <a:p>
            <a:pPr marL="831850" lvl="1" indent="-381000" algn="just">
              <a:buFont typeface="+mj-lt"/>
              <a:buAutoNum type="arabicPeriod"/>
              <a:defRPr/>
            </a:pPr>
            <a:r>
              <a:rPr lang="es-ES" sz="1800" b="1" dirty="0"/>
              <a:t>Procesar el conjunto de datos </a:t>
            </a:r>
            <a:r>
              <a:rPr lang="es-ES" sz="1800" dirty="0"/>
              <a:t>(limpieza y procesado para su tratamiento con </a:t>
            </a:r>
            <a:r>
              <a:rPr lang="es-ES" sz="1800" i="1" dirty="0"/>
              <a:t>machine </a:t>
            </a:r>
            <a:r>
              <a:rPr lang="es-ES" sz="1800" i="1" dirty="0" err="1"/>
              <a:t>learning</a:t>
            </a:r>
            <a:r>
              <a:rPr lang="es-ES" sz="1800" dirty="0"/>
              <a:t>) del Sistema Navarro de Salud.</a:t>
            </a:r>
          </a:p>
          <a:p>
            <a:pPr marL="831850" lvl="1" indent="-381000" algn="just">
              <a:buFont typeface="+mj-lt"/>
              <a:buAutoNum type="arabicPeriod"/>
              <a:defRPr/>
            </a:pPr>
            <a:r>
              <a:rPr lang="es-ES" sz="1800" dirty="0"/>
              <a:t>Mejora del </a:t>
            </a:r>
            <a:r>
              <a:rPr lang="es-ES" sz="1800" b="1" dirty="0"/>
              <a:t>sistema de predicción </a:t>
            </a:r>
            <a:r>
              <a:rPr lang="es-ES" sz="1800" dirty="0"/>
              <a:t>basado en radiografías de tórax, incluyendo en la entrada variables clínicas. </a:t>
            </a:r>
          </a:p>
          <a:p>
            <a:pPr marL="831850" lvl="1" indent="-381000" algn="just">
              <a:buFont typeface="+mj-lt"/>
              <a:buAutoNum type="arabicPeriod"/>
              <a:defRPr/>
            </a:pPr>
            <a:r>
              <a:rPr lang="es-ES" sz="1800" b="1" dirty="0"/>
              <a:t>Publicación científica </a:t>
            </a:r>
            <a:r>
              <a:rPr lang="es-ES" sz="1800" dirty="0"/>
              <a:t>de los resultados. </a:t>
            </a:r>
          </a:p>
          <a:p>
            <a:pPr marL="831850" lvl="1" indent="-381000" algn="just">
              <a:buFont typeface="+mj-lt"/>
              <a:buAutoNum type="arabicPeriod"/>
              <a:defRPr/>
            </a:pPr>
            <a:r>
              <a:rPr lang="es-ES_tradnl" sz="1800" b="1" dirty="0"/>
              <a:t>Despliegue del sistema en la DGTD </a:t>
            </a:r>
            <a:r>
              <a:rPr lang="es-ES_tradnl" sz="1800" dirty="0"/>
              <a:t>con acceso por parte del Servicio de Radiología. </a:t>
            </a:r>
          </a:p>
          <a:p>
            <a:pPr marL="831850" lvl="1" indent="-381000" algn="just">
              <a:buFont typeface="+mj-lt"/>
              <a:buAutoNum type="arabicPeriod"/>
              <a:defRPr/>
            </a:pPr>
            <a:r>
              <a:rPr lang="es-ES" sz="1800" b="1" dirty="0"/>
              <a:t>Publicación de datos y modelos </a:t>
            </a:r>
            <a:r>
              <a:rPr lang="es-ES" sz="1800" dirty="0"/>
              <a:t>en el Portal de Datos Abiertos.</a:t>
            </a:r>
          </a:p>
          <a:p>
            <a:pPr marL="831850" lvl="1" indent="-381000" eaLnBrk="1" hangingPunct="1">
              <a:defRPr/>
            </a:pPr>
            <a:endParaRPr lang="es-ES" dirty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AA9C29-54B1-44F5-9E4E-BDFD417AE4DC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156176" y="288355"/>
            <a:ext cx="1008112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289550"/>
          </a:xfrm>
        </p:spPr>
        <p:txBody>
          <a:bodyPr/>
          <a:lstStyle/>
          <a:p>
            <a:pPr algn="just">
              <a:defRPr/>
            </a:pPr>
            <a:endParaRPr lang="es-ES_tradnl" sz="2000" b="1" i="1" dirty="0"/>
          </a:p>
          <a:p>
            <a:pPr algn="just">
              <a:defRPr/>
            </a:pPr>
            <a:r>
              <a:rPr lang="es-ES_tradnl" sz="2000" b="1" i="1" dirty="0"/>
              <a:t>Fase 1. </a:t>
            </a:r>
            <a:r>
              <a:rPr lang="es-ES_tradnl" sz="2000" b="1" i="1" dirty="0">
                <a:solidFill>
                  <a:srgbClr val="0070C0"/>
                </a:solidFill>
              </a:rPr>
              <a:t>Adquisición</a:t>
            </a:r>
            <a:r>
              <a:rPr lang="es-ES_tradnl" sz="2000" b="1" i="1" dirty="0"/>
              <a:t> de los datos de COVID-19.</a:t>
            </a:r>
          </a:p>
          <a:p>
            <a:pPr marL="0" indent="0" algn="just">
              <a:buNone/>
              <a:defRPr/>
            </a:pPr>
            <a:endParaRPr lang="es-ES_tradnl" sz="2000" b="1" i="1" dirty="0"/>
          </a:p>
          <a:p>
            <a:pPr algn="just">
              <a:defRPr/>
            </a:pPr>
            <a:r>
              <a:rPr lang="es-ES_tradnl" sz="2000" b="1" i="1" dirty="0"/>
              <a:t>Fase 2. Evaluación, </a:t>
            </a:r>
            <a:r>
              <a:rPr lang="es-ES_tradnl" sz="2000" b="1" i="1" dirty="0">
                <a:solidFill>
                  <a:srgbClr val="0070C0"/>
                </a:solidFill>
              </a:rPr>
              <a:t>procesado</a:t>
            </a:r>
            <a:r>
              <a:rPr lang="es-ES_tradnl" sz="2000" b="1" i="1" dirty="0"/>
              <a:t> y limpieza de datos.</a:t>
            </a:r>
          </a:p>
          <a:p>
            <a:pPr lvl="1" algn="just">
              <a:defRPr/>
            </a:pPr>
            <a:r>
              <a:rPr lang="es-ES_tradnl" sz="1600" b="1" i="1" dirty="0"/>
              <a:t>Indicaciones médicas para la limpieza</a:t>
            </a:r>
          </a:p>
          <a:p>
            <a:pPr lvl="1" algn="just">
              <a:defRPr/>
            </a:pPr>
            <a:r>
              <a:rPr lang="es-ES_tradnl" sz="1600" b="1" i="1" dirty="0"/>
              <a:t>Limpieza</a:t>
            </a:r>
          </a:p>
          <a:p>
            <a:pPr lvl="1" algn="just">
              <a:defRPr/>
            </a:pPr>
            <a:r>
              <a:rPr lang="es-ES_tradnl" sz="1600" b="1" i="1" dirty="0"/>
              <a:t>Radiografías y </a:t>
            </a:r>
            <a:r>
              <a:rPr lang="es-ES_tradnl" sz="1600" b="1" i="1" dirty="0" err="1"/>
              <a:t>Radiómica</a:t>
            </a:r>
            <a:endParaRPr lang="es-ES_tradnl" sz="1600" b="1" i="1" dirty="0"/>
          </a:p>
          <a:p>
            <a:pPr marL="457200" lvl="1" indent="0" algn="just">
              <a:buNone/>
              <a:defRPr/>
            </a:pPr>
            <a:endParaRPr lang="es-ES_tradnl" sz="1600" b="1" i="1" dirty="0"/>
          </a:p>
          <a:p>
            <a:pPr algn="just"/>
            <a:r>
              <a:rPr lang="es-ES_tradnl" sz="2000" b="1" i="1" dirty="0"/>
              <a:t>Fase 3. Generación de modelos de </a:t>
            </a:r>
            <a:r>
              <a:rPr lang="es-ES_tradnl" sz="2000" b="1" i="1" dirty="0">
                <a:solidFill>
                  <a:srgbClr val="0070C0"/>
                </a:solidFill>
              </a:rPr>
              <a:t>predicción</a:t>
            </a:r>
            <a:r>
              <a:rPr lang="es-ES_tradnl" sz="2000" b="1" i="1" dirty="0"/>
              <a:t>.</a:t>
            </a:r>
          </a:p>
          <a:p>
            <a:pPr lvl="2" algn="just">
              <a:defRPr/>
            </a:pPr>
            <a:r>
              <a:rPr lang="es-ES_tradnl" sz="1400" b="1" i="1" dirty="0"/>
              <a:t>Modelo Machine </a:t>
            </a:r>
            <a:r>
              <a:rPr lang="es-ES_tradnl" sz="1400" b="1" i="1" dirty="0" err="1"/>
              <a:t>Learning</a:t>
            </a:r>
            <a:endParaRPr lang="es-ES_tradnl" sz="1400" b="1" i="1" dirty="0"/>
          </a:p>
          <a:p>
            <a:pPr lvl="3" algn="just">
              <a:defRPr/>
            </a:pPr>
            <a:r>
              <a:rPr lang="es-ES_tradnl" sz="1200" b="1" i="1" dirty="0"/>
              <a:t>Dos clases: Hospitalizados y No-hospitalizados</a:t>
            </a:r>
          </a:p>
          <a:p>
            <a:pPr lvl="3" algn="just">
              <a:defRPr/>
            </a:pPr>
            <a:r>
              <a:rPr lang="es-ES_tradnl" sz="1200" b="1" i="1" dirty="0"/>
              <a:t>Cuatro clases: Hospitalizados, No-hospitalizados, UCI y Fallecidos</a:t>
            </a:r>
            <a:endParaRPr lang="es-ES_tradnl" sz="2400" b="1" i="1" dirty="0"/>
          </a:p>
          <a:p>
            <a:pPr marL="0" indent="0">
              <a:buNone/>
              <a:defRPr/>
            </a:pPr>
            <a:endParaRPr lang="es-ES_tradnl" sz="2000" b="1" i="1" dirty="0"/>
          </a:p>
          <a:p>
            <a:pPr>
              <a:defRPr/>
            </a:pPr>
            <a:endParaRPr lang="es-ES_tradnl" sz="2000" b="1" i="1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D07C44-F342-451F-B53A-0272140E88E5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836613"/>
            <a:ext cx="7704137" cy="720179"/>
          </a:xfrm>
        </p:spPr>
        <p:txBody>
          <a:bodyPr/>
          <a:lstStyle/>
          <a:p>
            <a:pPr>
              <a:defRPr/>
            </a:pPr>
            <a:r>
              <a:rPr lang="es-ES_tradnl" sz="2000" b="1" i="1" dirty="0"/>
              <a:t>Fase 2. </a:t>
            </a:r>
            <a:r>
              <a:rPr lang="es-ES_tradnl" sz="2000" b="1" i="1" dirty="0">
                <a:solidFill>
                  <a:srgbClr val="0070C0"/>
                </a:solidFill>
              </a:rPr>
              <a:t>Evaluación</a:t>
            </a:r>
            <a:r>
              <a:rPr lang="es-ES_tradnl" sz="2000" b="1" i="1" dirty="0"/>
              <a:t>, procesado y limpieza de datos.</a:t>
            </a:r>
          </a:p>
          <a:p>
            <a:pPr lvl="1">
              <a:defRPr/>
            </a:pPr>
            <a:r>
              <a:rPr lang="es-ES_tradnl" sz="1600" b="1" i="1" dirty="0"/>
              <a:t>Indicaciones médicas para la limpieza</a:t>
            </a:r>
          </a:p>
          <a:p>
            <a:pPr marL="0" indent="0">
              <a:buNone/>
              <a:defRPr/>
            </a:pPr>
            <a:endParaRPr lang="es-ES_tradnl" sz="2000" b="1" i="1" dirty="0"/>
          </a:p>
          <a:p>
            <a:pPr>
              <a:defRPr/>
            </a:pPr>
            <a:endParaRPr lang="es-ES_tradnl" sz="2000" b="1" i="1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D07C44-F342-451F-B53A-0272140E88E5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67B92D-3103-D767-DDF7-72549F707B7C}"/>
              </a:ext>
            </a:extLst>
          </p:cNvPr>
          <p:cNvSpPr txBox="1"/>
          <p:nvPr/>
        </p:nvSpPr>
        <p:spPr>
          <a:xfrm>
            <a:off x="749766" y="1556792"/>
            <a:ext cx="81427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>
                <a:solidFill>
                  <a:srgbClr val="000000"/>
                </a:solidFill>
              </a:rPr>
              <a:t>Hospitalizaciones:</a:t>
            </a:r>
            <a:endParaRPr lang="es-ES" sz="1400" i="0" dirty="0">
              <a:solidFill>
                <a:srgbClr val="000000"/>
              </a:solidFill>
              <a:effectLst/>
            </a:endParaRPr>
          </a:p>
          <a:p>
            <a:pPr marL="742950" lvl="1" indent="-285750">
              <a:buFontTx/>
              <a:buChar char="-"/>
            </a:pPr>
            <a:r>
              <a:rPr lang="es-ES" sz="1400" i="0" dirty="0">
                <a:solidFill>
                  <a:srgbClr val="000000"/>
                </a:solidFill>
                <a:effectLst/>
              </a:rPr>
              <a:t>Eliminar las que son anteriores a 7 días de la PCR y posteriores a 15 días de las misma.</a:t>
            </a:r>
          </a:p>
          <a:p>
            <a:pPr lvl="1"/>
            <a:endParaRPr lang="es-ES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srgbClr val="000000"/>
                </a:solidFill>
              </a:rPr>
              <a:t>Saturación: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Si existen varios valores de saturación considerar los del mismo día del estudio.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Primer valor de saturación.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Valor más bajo de saturación que no sea posterior a una subida. </a:t>
            </a:r>
          </a:p>
          <a:p>
            <a:pPr lvl="1"/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dirty="0"/>
              <a:t>Episodios: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Se han agrupado en Obesidad, Enfermedad Pulmonar, Diabetes, Cáncer y Otros. (Word con las enfermedades en cada categoría)</a:t>
            </a:r>
          </a:p>
          <a:p>
            <a:pPr lvl="1"/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dirty="0"/>
              <a:t>IMC: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Para los pacientes para los cuales no disponemos de un IMC en principio utilizaremos un valor medio. </a:t>
            </a:r>
          </a:p>
          <a:p>
            <a:pPr lvl="1"/>
            <a:endParaRPr lang="es-E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400" dirty="0"/>
              <a:t>Clases pacientes: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NO HOSPITALIZADOS, HOSPITALIZADOS, UCI, MUERTOS</a:t>
            </a:r>
          </a:p>
          <a:p>
            <a:pPr lvl="1"/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-"/>
            </a:pPr>
            <a:endParaRPr lang="es-ES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2024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836613"/>
            <a:ext cx="7704137" cy="720179"/>
          </a:xfrm>
        </p:spPr>
        <p:txBody>
          <a:bodyPr/>
          <a:lstStyle/>
          <a:p>
            <a:pPr>
              <a:defRPr/>
            </a:pPr>
            <a:r>
              <a:rPr lang="es-ES_tradnl" sz="2000" b="1" i="1" dirty="0"/>
              <a:t>Fase 2. Evaluación, procesado y </a:t>
            </a:r>
            <a:r>
              <a:rPr lang="es-ES_tradnl" sz="2000" b="1" i="1" dirty="0">
                <a:solidFill>
                  <a:srgbClr val="0070C0"/>
                </a:solidFill>
              </a:rPr>
              <a:t>limpieza</a:t>
            </a:r>
            <a:r>
              <a:rPr lang="es-ES_tradnl" sz="2000" b="1" i="1" dirty="0"/>
              <a:t> de datos.</a:t>
            </a:r>
          </a:p>
          <a:p>
            <a:pPr lvl="1">
              <a:defRPr/>
            </a:pPr>
            <a:r>
              <a:rPr lang="es-ES_tradnl" sz="1600" b="1" i="1" dirty="0"/>
              <a:t>Limpieza</a:t>
            </a:r>
          </a:p>
          <a:p>
            <a:pPr marL="0" indent="0">
              <a:buNone/>
              <a:defRPr/>
            </a:pPr>
            <a:endParaRPr lang="es-ES_tradnl" sz="2000" b="1" i="1" dirty="0"/>
          </a:p>
          <a:p>
            <a:pPr>
              <a:defRPr/>
            </a:pPr>
            <a:endParaRPr lang="es-ES_tradnl" sz="2000" b="1" i="1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D07C44-F342-451F-B53A-0272140E88E5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C10A4B9-7DF2-316D-6593-596AE689D88B}"/>
              </a:ext>
            </a:extLst>
          </p:cNvPr>
          <p:cNvSpPr txBox="1"/>
          <p:nvPr/>
        </p:nvSpPr>
        <p:spPr>
          <a:xfrm>
            <a:off x="887818" y="1578587"/>
            <a:ext cx="73683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/>
              <a:t>Limpieza de datos siguiendo las indicaciones médicas</a:t>
            </a:r>
          </a:p>
          <a:p>
            <a:pPr marL="742950" lvl="1" indent="-285750">
              <a:buFontTx/>
              <a:buChar char="-"/>
            </a:pPr>
            <a:r>
              <a:rPr lang="es-ES" sz="1400" b="1" dirty="0"/>
              <a:t>Hospitalizados: 2584 pacientes</a:t>
            </a:r>
          </a:p>
          <a:p>
            <a:pPr marL="1200150" lvl="2" indent="-285750">
              <a:buFontTx/>
              <a:buChar char="-"/>
            </a:pPr>
            <a:r>
              <a:rPr lang="es-ES" sz="1400" dirty="0"/>
              <a:t>Etiquetados: Graves</a:t>
            </a:r>
          </a:p>
          <a:p>
            <a:pPr lvl="1"/>
            <a:endParaRPr lang="es-ES" sz="1400" dirty="0"/>
          </a:p>
          <a:p>
            <a:pPr marL="742950" lvl="1" indent="-285750">
              <a:buFontTx/>
              <a:buChar char="-"/>
            </a:pPr>
            <a:r>
              <a:rPr lang="es-ES" sz="1400" b="1" dirty="0"/>
              <a:t>No-hospitalizados: 1297 pacientes</a:t>
            </a:r>
          </a:p>
          <a:p>
            <a:pPr marL="1200150" lvl="2" indent="-285750">
              <a:buFontTx/>
              <a:buChar char="-"/>
            </a:pPr>
            <a:r>
              <a:rPr lang="es-ES" sz="1400" dirty="0"/>
              <a:t>Se consideran sólo los pacientes que han pasado por urgencias y en ningún momento han sido derivados a hospitalización.</a:t>
            </a:r>
          </a:p>
          <a:p>
            <a:pPr marL="1200150" lvl="2" indent="-285750">
              <a:buFontTx/>
              <a:buChar char="-"/>
            </a:pPr>
            <a:r>
              <a:rPr lang="es-ES" sz="1400" dirty="0"/>
              <a:t>No tienen antecedentes (cáncer, obesidad…)</a:t>
            </a:r>
          </a:p>
          <a:p>
            <a:pPr marL="1657350" lvl="3" indent="-285750">
              <a:buFontTx/>
              <a:buChar char="-"/>
            </a:pPr>
            <a:r>
              <a:rPr lang="es-ES" sz="1400" dirty="0"/>
              <a:t>A cero todos los antecedentes</a:t>
            </a:r>
          </a:p>
          <a:p>
            <a:pPr marL="1200150" lvl="2" indent="-285750">
              <a:buFontTx/>
              <a:buChar char="-"/>
            </a:pPr>
            <a:r>
              <a:rPr lang="es-ES" sz="1400" dirty="0"/>
              <a:t>Etiquetados: No graves</a:t>
            </a:r>
          </a:p>
          <a:p>
            <a:pPr marL="1200150" lvl="2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dirty="0"/>
              <a:t>Unión hospitalizados y no-hospitalizados</a:t>
            </a:r>
          </a:p>
          <a:p>
            <a:pPr marL="1200150" lvl="2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endParaRPr lang="es-ES" sz="1400" dirty="0"/>
          </a:p>
        </p:txBody>
      </p:sp>
      <p:sp>
        <p:nvSpPr>
          <p:cNvPr id="9" name="Cubo 8">
            <a:extLst>
              <a:ext uri="{FF2B5EF4-FFF2-40B4-BE49-F238E27FC236}">
                <a16:creationId xmlns:a16="http://schemas.microsoft.com/office/drawing/2014/main" id="{343AE80C-4572-901A-F21C-3A38B9B26F65}"/>
              </a:ext>
            </a:extLst>
          </p:cNvPr>
          <p:cNvSpPr/>
          <p:nvPr/>
        </p:nvSpPr>
        <p:spPr>
          <a:xfrm>
            <a:off x="3635896" y="4830464"/>
            <a:ext cx="1440160" cy="686768"/>
          </a:xfrm>
          <a:prstGeom prst="cub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Base Datos       No-hospitalizados</a:t>
            </a:r>
          </a:p>
          <a:p>
            <a:pPr algn="ctr"/>
            <a:r>
              <a:rPr lang="es-ES" sz="1000" dirty="0"/>
              <a:t>1297 pacientes</a:t>
            </a:r>
          </a:p>
        </p:txBody>
      </p:sp>
      <p:sp>
        <p:nvSpPr>
          <p:cNvPr id="10" name="Cubo 9">
            <a:extLst>
              <a:ext uri="{FF2B5EF4-FFF2-40B4-BE49-F238E27FC236}">
                <a16:creationId xmlns:a16="http://schemas.microsoft.com/office/drawing/2014/main" id="{D1789240-F97B-89B6-4378-6C21BDE0A572}"/>
              </a:ext>
            </a:extLst>
          </p:cNvPr>
          <p:cNvSpPr/>
          <p:nvPr/>
        </p:nvSpPr>
        <p:spPr>
          <a:xfrm>
            <a:off x="1057538" y="4885468"/>
            <a:ext cx="2086032" cy="706380"/>
          </a:xfrm>
          <a:prstGeom prst="cub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Base Datos Hospitalizados</a:t>
            </a:r>
          </a:p>
          <a:p>
            <a:pPr algn="ctr"/>
            <a:r>
              <a:rPr lang="es-ES" sz="1000" dirty="0"/>
              <a:t>2584 pacientes</a:t>
            </a:r>
          </a:p>
        </p:txBody>
      </p:sp>
      <p:sp>
        <p:nvSpPr>
          <p:cNvPr id="11" name="Signo más 10">
            <a:extLst>
              <a:ext uri="{FF2B5EF4-FFF2-40B4-BE49-F238E27FC236}">
                <a16:creationId xmlns:a16="http://schemas.microsoft.com/office/drawing/2014/main" id="{5BB8A2FC-E20A-CDE9-D23C-6B87825BABC2}"/>
              </a:ext>
            </a:extLst>
          </p:cNvPr>
          <p:cNvSpPr/>
          <p:nvPr/>
        </p:nvSpPr>
        <p:spPr>
          <a:xfrm>
            <a:off x="3162845" y="5057163"/>
            <a:ext cx="437540" cy="422920"/>
          </a:xfrm>
          <a:prstGeom prst="mathPlus">
            <a:avLst/>
          </a:prstGeom>
          <a:solidFill>
            <a:srgbClr val="0033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 igual a 11">
            <a:extLst>
              <a:ext uri="{FF2B5EF4-FFF2-40B4-BE49-F238E27FC236}">
                <a16:creationId xmlns:a16="http://schemas.microsoft.com/office/drawing/2014/main" id="{F56CA4BA-5C23-B6B4-6BB4-ED1BB9146676}"/>
              </a:ext>
            </a:extLst>
          </p:cNvPr>
          <p:cNvSpPr/>
          <p:nvPr/>
        </p:nvSpPr>
        <p:spPr>
          <a:xfrm>
            <a:off x="5162466" y="4966621"/>
            <a:ext cx="739446" cy="507503"/>
          </a:xfrm>
          <a:prstGeom prst="mathEqual">
            <a:avLst/>
          </a:prstGeom>
          <a:solidFill>
            <a:srgbClr val="0033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Cubo 12">
            <a:extLst>
              <a:ext uri="{FF2B5EF4-FFF2-40B4-BE49-F238E27FC236}">
                <a16:creationId xmlns:a16="http://schemas.microsoft.com/office/drawing/2014/main" id="{FE32CD38-425E-C13E-4BA4-B3D113677A4A}"/>
              </a:ext>
            </a:extLst>
          </p:cNvPr>
          <p:cNvSpPr/>
          <p:nvPr/>
        </p:nvSpPr>
        <p:spPr>
          <a:xfrm>
            <a:off x="5989687" y="4754264"/>
            <a:ext cx="2217748" cy="686768"/>
          </a:xfrm>
          <a:prstGeom prst="cub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Base Datos Hospitalizaciones + No - hospitalizados</a:t>
            </a:r>
          </a:p>
          <a:p>
            <a:pPr algn="ctr"/>
            <a:r>
              <a:rPr lang="es-ES" sz="1000" dirty="0"/>
              <a:t>3881 pacientes</a:t>
            </a:r>
          </a:p>
        </p:txBody>
      </p:sp>
    </p:spTree>
    <p:extLst>
      <p:ext uri="{BB962C8B-B14F-4D97-AF65-F5344CB8AC3E}">
        <p14:creationId xmlns:p14="http://schemas.microsoft.com/office/powerpoint/2010/main" val="297166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836613"/>
            <a:ext cx="7704137" cy="720179"/>
          </a:xfrm>
        </p:spPr>
        <p:txBody>
          <a:bodyPr/>
          <a:lstStyle/>
          <a:p>
            <a:pPr>
              <a:defRPr/>
            </a:pPr>
            <a:r>
              <a:rPr lang="es-ES_tradnl" sz="2000" b="1" i="1" dirty="0"/>
              <a:t>Fase 2. Evaluación, procesado y </a:t>
            </a:r>
            <a:r>
              <a:rPr lang="es-ES_tradnl" sz="2000" b="1" i="1" dirty="0">
                <a:solidFill>
                  <a:srgbClr val="0070C0"/>
                </a:solidFill>
              </a:rPr>
              <a:t>limpieza</a:t>
            </a:r>
            <a:r>
              <a:rPr lang="es-ES_tradnl" sz="2000" b="1" i="1" dirty="0"/>
              <a:t> de datos.</a:t>
            </a:r>
          </a:p>
          <a:p>
            <a:pPr lvl="1">
              <a:defRPr/>
            </a:pPr>
            <a:r>
              <a:rPr lang="es-ES_tradnl" sz="1600" b="1" i="1" dirty="0"/>
              <a:t>Radiografías y </a:t>
            </a:r>
            <a:r>
              <a:rPr lang="es-ES_tradnl" sz="1600" b="1" i="1" dirty="0" err="1"/>
              <a:t>Radiómica</a:t>
            </a:r>
            <a:endParaRPr lang="es-ES_tradnl" sz="1600" b="1" i="1" dirty="0"/>
          </a:p>
          <a:p>
            <a:pPr marL="0" indent="0">
              <a:buNone/>
              <a:defRPr/>
            </a:pPr>
            <a:endParaRPr lang="es-ES_tradnl" sz="2000" b="1" i="1" dirty="0"/>
          </a:p>
          <a:p>
            <a:pPr>
              <a:defRPr/>
            </a:pPr>
            <a:endParaRPr lang="es-ES_tradnl" sz="2000" b="1" i="1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D07C44-F342-451F-B53A-0272140E88E5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7D31FD5-1771-8CF7-7C82-3872670939AA}"/>
              </a:ext>
            </a:extLst>
          </p:cNvPr>
          <p:cNvSpPr txBox="1"/>
          <p:nvPr/>
        </p:nvSpPr>
        <p:spPr>
          <a:xfrm>
            <a:off x="887818" y="1556792"/>
            <a:ext cx="7368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/>
              <a:t>Obtener los pacientes que tienen radiografía y  cumplen con las características filtradas.</a:t>
            </a:r>
          </a:p>
          <a:p>
            <a:pPr marL="2114550" lvl="4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r>
              <a:rPr lang="es-ES" sz="1400" dirty="0"/>
              <a:t>Juntamos la base de datos pacientes con los ids de las radiografías: 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1200150" lvl="2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/>
          </a:p>
          <a:p>
            <a:pPr marL="742950" lvl="1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endParaRPr lang="es-ES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BB43FB-30C0-4E07-88BD-33C0906796E4}"/>
              </a:ext>
            </a:extLst>
          </p:cNvPr>
          <p:cNvSpPr txBox="1"/>
          <p:nvPr/>
        </p:nvSpPr>
        <p:spPr>
          <a:xfrm>
            <a:off x="887818" y="5445224"/>
            <a:ext cx="7705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s-ES" sz="1400" dirty="0">
                <a:sym typeface="Wingdings" panose="05000000000000000000" pitchFamily="2" charset="2"/>
              </a:rPr>
              <a:t>Hay 83 pacientes que presentan más de una radiografía. </a:t>
            </a:r>
          </a:p>
          <a:p>
            <a:pPr marL="1200150" lvl="2" indent="-285750">
              <a:buFontTx/>
              <a:buChar char="-"/>
            </a:pPr>
            <a:r>
              <a:rPr lang="es-ES" sz="1400" dirty="0"/>
              <a:t>Selección de la mejor radiografía.</a:t>
            </a:r>
          </a:p>
        </p:txBody>
      </p:sp>
      <p:sp>
        <p:nvSpPr>
          <p:cNvPr id="10" name="Cubo 9">
            <a:extLst>
              <a:ext uri="{FF2B5EF4-FFF2-40B4-BE49-F238E27FC236}">
                <a16:creationId xmlns:a16="http://schemas.microsoft.com/office/drawing/2014/main" id="{66B89676-CCF2-32C9-CDDC-D4C108C34514}"/>
              </a:ext>
            </a:extLst>
          </p:cNvPr>
          <p:cNvSpPr/>
          <p:nvPr/>
        </p:nvSpPr>
        <p:spPr>
          <a:xfrm>
            <a:off x="1197830" y="2949861"/>
            <a:ext cx="1984105" cy="1050024"/>
          </a:xfrm>
          <a:prstGeom prst="cube">
            <a:avLst/>
          </a:prstGeom>
          <a:solidFill>
            <a:srgbClr val="006600"/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Base Datos Hospitalizaciones </a:t>
            </a:r>
          </a:p>
          <a:p>
            <a:pPr algn="ctr"/>
            <a:r>
              <a:rPr lang="es-ES" sz="1000" dirty="0"/>
              <a:t>+ </a:t>
            </a:r>
          </a:p>
          <a:p>
            <a:pPr algn="ctr"/>
            <a:r>
              <a:rPr lang="es-ES" sz="1000" dirty="0"/>
              <a:t>No-Hospitalizados</a:t>
            </a:r>
          </a:p>
          <a:p>
            <a:pPr algn="ctr"/>
            <a:r>
              <a:rPr lang="es-ES" sz="1000" dirty="0"/>
              <a:t>3881 pacientes</a:t>
            </a:r>
          </a:p>
        </p:txBody>
      </p:sp>
      <p:sp>
        <p:nvSpPr>
          <p:cNvPr id="11" name="Diagrama de flujo: multidocumento 10">
            <a:extLst>
              <a:ext uri="{FF2B5EF4-FFF2-40B4-BE49-F238E27FC236}">
                <a16:creationId xmlns:a16="http://schemas.microsoft.com/office/drawing/2014/main" id="{21421B69-B5C5-4BF1-65A4-84FA7B666B52}"/>
              </a:ext>
            </a:extLst>
          </p:cNvPr>
          <p:cNvSpPr/>
          <p:nvPr/>
        </p:nvSpPr>
        <p:spPr>
          <a:xfrm>
            <a:off x="1305873" y="4236022"/>
            <a:ext cx="1642493" cy="1209202"/>
          </a:xfrm>
          <a:prstGeom prst="flowChartMultidocument">
            <a:avLst/>
          </a:prstGeom>
          <a:gradFill flip="none" rotWithShape="1">
            <a:gsLst>
              <a:gs pos="0">
                <a:srgbClr val="336699">
                  <a:tint val="66000"/>
                  <a:satMod val="160000"/>
                </a:srgbClr>
              </a:gs>
              <a:gs pos="50000">
                <a:srgbClr val="336699">
                  <a:tint val="44500"/>
                  <a:satMod val="160000"/>
                </a:srgbClr>
              </a:gs>
              <a:gs pos="100000">
                <a:srgbClr val="336699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Ids Rx</a:t>
            </a:r>
          </a:p>
          <a:p>
            <a:pPr algn="ctr"/>
            <a:r>
              <a:rPr lang="es-ES" sz="1400" b="1" dirty="0"/>
              <a:t>5080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C8D3A01F-922C-67D6-6101-AB7432CA8B7F}"/>
              </a:ext>
            </a:extLst>
          </p:cNvPr>
          <p:cNvSpPr/>
          <p:nvPr/>
        </p:nvSpPr>
        <p:spPr>
          <a:xfrm>
            <a:off x="3181935" y="2909162"/>
            <a:ext cx="158523" cy="2536061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218CC7-B583-F6F5-0C74-556091125811}"/>
              </a:ext>
            </a:extLst>
          </p:cNvPr>
          <p:cNvSpPr txBox="1"/>
          <p:nvPr/>
        </p:nvSpPr>
        <p:spPr>
          <a:xfrm>
            <a:off x="3225247" y="300590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-347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FEA7E4-58FC-DE23-B234-8BF699613E10}"/>
              </a:ext>
            </a:extLst>
          </p:cNvPr>
          <p:cNvSpPr txBox="1"/>
          <p:nvPr/>
        </p:nvSpPr>
        <p:spPr>
          <a:xfrm>
            <a:off x="3267011" y="4488521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-1546</a:t>
            </a:r>
          </a:p>
        </p:txBody>
      </p:sp>
      <p:sp>
        <p:nvSpPr>
          <p:cNvPr id="15" name="Cubo 14">
            <a:extLst>
              <a:ext uri="{FF2B5EF4-FFF2-40B4-BE49-F238E27FC236}">
                <a16:creationId xmlns:a16="http://schemas.microsoft.com/office/drawing/2014/main" id="{701A1011-8D77-46E2-98C1-7EC2953BAFD9}"/>
              </a:ext>
            </a:extLst>
          </p:cNvPr>
          <p:cNvSpPr/>
          <p:nvPr/>
        </p:nvSpPr>
        <p:spPr>
          <a:xfrm>
            <a:off x="3647873" y="3429000"/>
            <a:ext cx="1828179" cy="850169"/>
          </a:xfrm>
          <a:prstGeom prst="cube">
            <a:avLst/>
          </a:prstGeom>
          <a:solidFill>
            <a:srgbClr val="3366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Base Datos </a:t>
            </a:r>
          </a:p>
          <a:p>
            <a:pPr algn="ctr"/>
            <a:r>
              <a:rPr lang="es-ES" dirty="0"/>
              <a:t>3534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BC30CE-C206-D72C-A164-E9FCE6DA3C05}"/>
              </a:ext>
            </a:extLst>
          </p:cNvPr>
          <p:cNvSpPr txBox="1"/>
          <p:nvPr/>
        </p:nvSpPr>
        <p:spPr>
          <a:xfrm>
            <a:off x="5868144" y="327908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/>
              <a:t>Cumplen las características.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Tienen radiografía</a:t>
            </a:r>
          </a:p>
        </p:txBody>
      </p:sp>
    </p:spTree>
    <p:extLst>
      <p:ext uri="{BB962C8B-B14F-4D97-AF65-F5344CB8AC3E}">
        <p14:creationId xmlns:p14="http://schemas.microsoft.com/office/powerpoint/2010/main" val="300848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836613"/>
            <a:ext cx="7704137" cy="720179"/>
          </a:xfrm>
        </p:spPr>
        <p:txBody>
          <a:bodyPr/>
          <a:lstStyle/>
          <a:p>
            <a:pPr>
              <a:defRPr/>
            </a:pPr>
            <a:r>
              <a:rPr lang="es-ES_tradnl" sz="2000" b="1" i="1" dirty="0"/>
              <a:t>Fase 2. Evaluación, </a:t>
            </a:r>
            <a:r>
              <a:rPr lang="es-ES_tradnl" sz="2000" b="1" i="1" dirty="0">
                <a:solidFill>
                  <a:srgbClr val="0070C0"/>
                </a:solidFill>
              </a:rPr>
              <a:t>procesado</a:t>
            </a:r>
            <a:r>
              <a:rPr lang="es-ES_tradnl" sz="2000" b="1" i="1" dirty="0"/>
              <a:t> y limpieza de datos.</a:t>
            </a:r>
          </a:p>
          <a:p>
            <a:pPr lvl="1">
              <a:defRPr/>
            </a:pPr>
            <a:r>
              <a:rPr lang="es-ES_tradnl" sz="1600" b="1" i="1" dirty="0"/>
              <a:t>Radiografías y </a:t>
            </a:r>
            <a:r>
              <a:rPr lang="es-ES_tradnl" sz="1600" b="1" i="1" dirty="0" err="1"/>
              <a:t>Radiómica</a:t>
            </a:r>
            <a:endParaRPr lang="es-ES_tradnl" sz="1600" b="1" i="1" dirty="0"/>
          </a:p>
          <a:p>
            <a:pPr marL="0" indent="0">
              <a:buNone/>
              <a:defRPr/>
            </a:pPr>
            <a:endParaRPr lang="es-ES_tradnl" sz="2000" b="1" i="1" dirty="0"/>
          </a:p>
          <a:p>
            <a:pPr>
              <a:defRPr/>
            </a:pPr>
            <a:endParaRPr lang="es-ES_tradnl" sz="2000" b="1" i="1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D07C44-F342-451F-B53A-0272140E88E5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17C0DE5-9934-4B8F-B153-ADD9F86A0BE0}"/>
              </a:ext>
            </a:extLst>
          </p:cNvPr>
          <p:cNvSpPr txBox="1"/>
          <p:nvPr/>
        </p:nvSpPr>
        <p:spPr>
          <a:xfrm>
            <a:off x="817407" y="1772816"/>
            <a:ext cx="78590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/>
              <a:t>Seleccionadas las radiografías de los pacientes de la base de datos final.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Extracción de características radiómicas.</a:t>
            </a:r>
          </a:p>
          <a:p>
            <a:pPr lvl="1"/>
            <a:endParaRPr lang="es-ES" sz="14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s-E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radiómica</a:t>
            </a:r>
            <a:r>
              <a:rPr lang="es-E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 una técnica que consiste en la extracción de características cuantitativas (textura, forma y nivel entre píxeles) de la imagen.</a:t>
            </a:r>
          </a:p>
          <a:p>
            <a:pPr lvl="1"/>
            <a:endParaRPr lang="es-E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s-ES" sz="1400" dirty="0">
                <a:cs typeface="Times New Roman" panose="02020603050405020304" pitchFamily="18" charset="0"/>
              </a:rPr>
              <a:t>Input:</a:t>
            </a:r>
            <a:endParaRPr lang="es-ES" sz="1400" i="1" dirty="0"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es-ES" sz="1400" i="1" dirty="0">
                <a:cs typeface="Times New Roman" panose="02020603050405020304" pitchFamily="18" charset="0"/>
              </a:rPr>
              <a:t>Imagen radiografía</a:t>
            </a:r>
          </a:p>
          <a:p>
            <a:pPr marL="1200150" lvl="2" indent="-285750">
              <a:buFontTx/>
              <a:buChar char="-"/>
            </a:pPr>
            <a:r>
              <a:rPr lang="es-ES" sz="1400" i="1" dirty="0">
                <a:cs typeface="Times New Roman" panose="02020603050405020304" pitchFamily="18" charset="0"/>
              </a:rPr>
              <a:t>Máscara de la imagen: ayuda a centrarse en la zona de la cual se quieren calcular las características.</a:t>
            </a:r>
            <a:endParaRPr lang="es-ES" sz="1400" i="1" dirty="0"/>
          </a:p>
          <a:p>
            <a:pPr marL="285750" indent="-285750">
              <a:buFontTx/>
              <a:buChar char="-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0591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2. </a:t>
            </a:r>
            <a:r>
              <a:rPr lang="es-ES" dirty="0"/>
              <a:t>Fases</a:t>
            </a:r>
            <a:endParaRPr lang="es-ES" alt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836613"/>
            <a:ext cx="7704137" cy="720179"/>
          </a:xfrm>
        </p:spPr>
        <p:txBody>
          <a:bodyPr/>
          <a:lstStyle/>
          <a:p>
            <a:pPr>
              <a:defRPr/>
            </a:pPr>
            <a:r>
              <a:rPr lang="es-ES_tradnl" sz="2000" b="1" i="1" dirty="0"/>
              <a:t>Fase 2. Evaluación, </a:t>
            </a:r>
            <a:r>
              <a:rPr lang="es-ES_tradnl" sz="2000" b="1" i="1" dirty="0">
                <a:solidFill>
                  <a:srgbClr val="0070C0"/>
                </a:solidFill>
              </a:rPr>
              <a:t>procesado</a:t>
            </a:r>
            <a:r>
              <a:rPr lang="es-ES_tradnl" sz="2000" b="1" i="1" dirty="0"/>
              <a:t> y limpieza de datos.</a:t>
            </a:r>
          </a:p>
          <a:p>
            <a:pPr lvl="1">
              <a:defRPr/>
            </a:pPr>
            <a:r>
              <a:rPr lang="es-ES_tradnl" sz="1600" b="1" i="1" dirty="0"/>
              <a:t>Radiografías y </a:t>
            </a:r>
            <a:r>
              <a:rPr lang="es-ES_tradnl" sz="1600" b="1" i="1" dirty="0" err="1"/>
              <a:t>Radiómica</a:t>
            </a:r>
            <a:endParaRPr lang="es-ES_tradnl" sz="1600" b="1" i="1" dirty="0"/>
          </a:p>
          <a:p>
            <a:pPr marL="0" indent="0">
              <a:buNone/>
              <a:defRPr/>
            </a:pPr>
            <a:endParaRPr lang="es-ES_tradnl" sz="2000" b="1" i="1" dirty="0"/>
          </a:p>
          <a:p>
            <a:pPr>
              <a:defRPr/>
            </a:pPr>
            <a:endParaRPr lang="es-ES_tradnl" sz="2000" b="1" i="1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D07C44-F342-451F-B53A-0272140E88E5}" type="slidenum">
              <a:rPr lang="es-ES" altLang="es-E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833" t="34711" r="47473" b="33773"/>
          <a:stretch/>
        </p:blipFill>
        <p:spPr>
          <a:xfrm>
            <a:off x="6300192" y="307405"/>
            <a:ext cx="1008112" cy="548680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ED4F1A87-65D2-5A84-B165-99E88F89F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2" y="1700808"/>
            <a:ext cx="7715075" cy="36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77252"/>
      </p:ext>
    </p:extLst>
  </p:cSld>
  <p:clrMapOvr>
    <a:masterClrMapping/>
  </p:clrMapOvr>
</p:sld>
</file>

<file path=ppt/theme/theme1.xml><?xml version="1.0" encoding="utf-8"?>
<a:theme xmlns:a="http://schemas.openxmlformats.org/drawingml/2006/main" name="DGITIP PresentaciónLanzamiento">
  <a:themeElements>
    <a:clrScheme name="Plantilla_Presentació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Presentació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_Presentació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ó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ó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ó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ó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ó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ó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ó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ó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ó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ó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ó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GITIP PresentaciónLanzamiento.pot.potx" id="{783BBC4A-A3DC-492B-8E30-5F9740B80868}" vid="{4C754879-F5F8-4F79-BA71-A03C1F04C5C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GLObsolete xmlns="083d7ae3-fc98-489f-bd2e-813eaf20037a">false</TGLObsolete>
    <TGLSent xmlns="6d2d4f9d-7973-464d-8827-50120d5d09c2">false</TGLSent>
    <TGLACTGDocumentType xmlns="6d2d4f9d-7973-464d-8827-50120d5d09c2">Presentations</TGLACTGDocumentType>
    <TGLComments xmlns="6d2d4f9d-7973-464d-8827-50120d5d09c2" xsi:nil="true"/>
    <TGLMilestones xmlns="6d2d4f9d-7973-464d-8827-50120d5d09c2">SARS2Detect</TGLMilestones>
    <TGLPartners xmlns="6d2d4f9d-7973-464d-8827-50120d5d09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ction General Document" ma:contentTypeID="0x01010023ECFF87BA81434A8B6E11A31268CF700100CE2FA28256A46041B76E4C08C4E7F8FA" ma:contentTypeVersion="14" ma:contentTypeDescription="Create a new document." ma:contentTypeScope="" ma:versionID="ec0656c3b23bad0dc20266b10f1d2345">
  <xsd:schema xmlns:xsd="http://www.w3.org/2001/XMLSchema" xmlns:xs="http://www.w3.org/2001/XMLSchema" xmlns:p="http://schemas.microsoft.com/office/2006/metadata/properties" xmlns:ns2="6d2d4f9d-7973-464d-8827-50120d5d09c2" xmlns:ns3="083d7ae3-fc98-489f-bd2e-813eaf20037a" xmlns:ns4="1d4e726b-ea21-42ea-94df-b732d070f0a8" targetNamespace="http://schemas.microsoft.com/office/2006/metadata/properties" ma:root="true" ma:fieldsID="38da3fa3696935a5ffff7add2bfe7568" ns2:_="" ns3:_="" ns4:_="">
    <xsd:import namespace="6d2d4f9d-7973-464d-8827-50120d5d09c2"/>
    <xsd:import namespace="083d7ae3-fc98-489f-bd2e-813eaf20037a"/>
    <xsd:import namespace="1d4e726b-ea21-42ea-94df-b732d070f0a8"/>
    <xsd:element name="properties">
      <xsd:complexType>
        <xsd:sequence>
          <xsd:element name="documentManagement">
            <xsd:complexType>
              <xsd:all>
                <xsd:element ref="ns2:TGLACTGDocumentType" minOccurs="0"/>
                <xsd:element ref="ns2:TGLMilestones" minOccurs="0"/>
                <xsd:element ref="ns2:TGLPartners" minOccurs="0"/>
                <xsd:element ref="ns2:TGLSent" minOccurs="0"/>
                <xsd:element ref="ns3:TGLObsolete" minOccurs="0"/>
                <xsd:element ref="ns2:TGLComments" minOccurs="0"/>
                <xsd:element ref="ns4:MediaServiceKeyPoints" minOccurs="0"/>
                <xsd:element ref="ns4:MediaServiceAutoTags" minOccurs="0"/>
                <xsd:element ref="ns4:MediaServiceMetadata" minOccurs="0"/>
                <xsd:element ref="ns4:MediaServiceFastMetadata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d4f9d-7973-464d-8827-50120d5d09c2" elementFormDefault="qualified">
    <xsd:import namespace="http://schemas.microsoft.com/office/2006/documentManagement/types"/>
    <xsd:import namespace="http://schemas.microsoft.com/office/infopath/2007/PartnerControls"/>
    <xsd:element name="TGLACTGDocumentType" ma:index="1" nillable="true" ma:displayName="Document Type" ma:internalName="TGLACTGDocumentType">
      <xsd:simpleType>
        <xsd:restriction base="dms:Choice">
          <xsd:enumeration value="Acknowledgement"/>
          <xsd:enumeration value="Bibliography"/>
          <xsd:enumeration value="Contracts/Agreements"/>
          <xsd:enumeration value="Declarations/Certificates"/>
          <xsd:enumeration value="Deliverables"/>
          <xsd:enumeration value="Economic Information/Budget"/>
          <xsd:enumeration value="Minutes"/>
          <xsd:enumeration value="Notifications"/>
          <xsd:enumeration value="Organisation info."/>
          <xsd:enumeration value="Other"/>
          <xsd:enumeration value="Presentations"/>
          <xsd:enumeration value="Technical Proposal/Report"/>
          <xsd:enumeration value="Templates"/>
        </xsd:restriction>
      </xsd:simpleType>
    </xsd:element>
    <xsd:element name="TGLMilestones" ma:index="2" nillable="true" ma:displayName="Milestones" ma:format="Dropdown" ma:internalName="TGLMilestones">
      <xsd:simpleType>
        <xsd:restriction base="dms:Choice">
          <xsd:enumeration value="Buscador DGAE"/>
          <xsd:enumeration value="SARS2Detect"/>
          <xsd:enumeration value="NASTAT"/>
          <xsd:enumeration value="BD única"/>
        </xsd:restriction>
      </xsd:simpleType>
    </xsd:element>
    <xsd:element name="TGLPartners" ma:index="3" nillable="true" ma:displayName="Partners" ma:internalName="TGLPartners">
      <xsd:simpleType>
        <xsd:restriction base="dms:Choice"/>
      </xsd:simpleType>
    </xsd:element>
    <xsd:element name="TGLSent" ma:index="4" nillable="true" ma:displayName="Sent" ma:default="0" ma:internalName="TGLSent">
      <xsd:simpleType>
        <xsd:restriction base="dms:Boolean"/>
      </xsd:simpleType>
    </xsd:element>
    <xsd:element name="TGLComments" ma:index="6" nillable="true" ma:displayName="Comments" ma:internalName="TGL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d7ae3-fc98-489f-bd2e-813eaf20037a" elementFormDefault="qualified">
    <xsd:import namespace="http://schemas.microsoft.com/office/2006/documentManagement/types"/>
    <xsd:import namespace="http://schemas.microsoft.com/office/infopath/2007/PartnerControls"/>
    <xsd:element name="TGLObsolete" ma:index="5" nillable="true" ma:displayName="Obsolete" ma:default="0" ma:internalName="TGLObsole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e726b-ea21-42ea-94df-b732d070f0a8" elementFormDefault="qualified">
    <xsd:import namespace="http://schemas.microsoft.com/office/2006/documentManagement/types"/>
    <xsd:import namespace="http://schemas.microsoft.com/office/infopath/2007/PartnerControls"/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0C9E39-8C65-4CF5-BB62-DC6A3547F30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083d7ae3-fc98-489f-bd2e-813eaf20037a"/>
    <ds:schemaRef ds:uri="6d2d4f9d-7973-464d-8827-50120d5d09c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d4e726b-ea21-42ea-94df-b732d070f0a8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9665FD1-0FE6-4674-BE43-1F0E5E0571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EB1177-9E89-4517-938F-BE2A6B3B5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d4f9d-7973-464d-8827-50120d5d09c2"/>
    <ds:schemaRef ds:uri="083d7ae3-fc98-489f-bd2e-813eaf20037a"/>
    <ds:schemaRef ds:uri="1d4e726b-ea21-42ea-94df-b732d070f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DGTD PresentaciónLanzamiento</Template>
  <TotalTime>3300</TotalTime>
  <Words>1167</Words>
  <Application>Microsoft Office PowerPoint</Application>
  <PresentationFormat>Presentación en pantalla (4:3)</PresentationFormat>
  <Paragraphs>235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DGITIP PresentaciónLanzamiento</vt:lpstr>
      <vt:lpstr>SARS2DETECT   Predicción de la evolución de los pacientes con COVID-19 empleando técnicas de ML</vt:lpstr>
      <vt:lpstr>Índice</vt:lpstr>
      <vt:lpstr>1. Objetivos</vt:lpstr>
      <vt:lpstr>2. Fases</vt:lpstr>
      <vt:lpstr>2. Fases</vt:lpstr>
      <vt:lpstr>2. Fases</vt:lpstr>
      <vt:lpstr>2. Fases</vt:lpstr>
      <vt:lpstr>2. Fases</vt:lpstr>
      <vt:lpstr>2. Fases</vt:lpstr>
      <vt:lpstr>2. Fases</vt:lpstr>
      <vt:lpstr>2. Fases</vt:lpstr>
      <vt:lpstr>2. Fases</vt:lpstr>
      <vt:lpstr>3. Conclusiones</vt:lpstr>
      <vt:lpstr>3. Conclusiones</vt:lpstr>
      <vt:lpstr>3. Conclusiones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SARS2DETECT: Herramienta para la predicción de la evolución de los pacientes con COVID-19 empleando técnicas de ML</dc:title>
  <dc:creator>D623667</dc:creator>
  <cp:lastModifiedBy>Iñigo Osés</cp:lastModifiedBy>
  <cp:revision>176</cp:revision>
  <dcterms:created xsi:type="dcterms:W3CDTF">2021-05-13T09:36:14Z</dcterms:created>
  <dcterms:modified xsi:type="dcterms:W3CDTF">2022-11-22T15:23:53Z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0x01010023ECFF87BA81434A8B6E11A31268CF700100CE2FA28256A46041B76E4C08C4E7F8FA</vt:lpwstr>
  </property>
</Properties>
</file>